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</p:sldIdLst>
  <p:sldSz cy="5143500" cx="9144000"/>
  <p:notesSz cx="6858000" cy="9144000"/>
  <p:embeddedFontLst>
    <p:embeddedFont>
      <p:font typeface="Andika"/>
      <p:regular r:id="rId43"/>
      <p:bold r:id="rId44"/>
      <p:italic r:id="rId45"/>
      <p:boldItalic r:id="rId4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20" Type="http://schemas.openxmlformats.org/officeDocument/2006/relationships/slide" Target="slides/slide1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22" Type="http://schemas.openxmlformats.org/officeDocument/2006/relationships/slide" Target="slides/slide17.xml"/><Relationship Id="rId44" Type="http://schemas.openxmlformats.org/officeDocument/2006/relationships/font" Target="fonts/Andika-bold.fntdata"/><Relationship Id="rId21" Type="http://schemas.openxmlformats.org/officeDocument/2006/relationships/slide" Target="slides/slide16.xml"/><Relationship Id="rId43" Type="http://schemas.openxmlformats.org/officeDocument/2006/relationships/font" Target="fonts/Andika-regular.fntdata"/><Relationship Id="rId24" Type="http://schemas.openxmlformats.org/officeDocument/2006/relationships/slide" Target="slides/slide19.xml"/><Relationship Id="rId46" Type="http://schemas.openxmlformats.org/officeDocument/2006/relationships/font" Target="fonts/Andika-boldItalic.fntdata"/><Relationship Id="rId23" Type="http://schemas.openxmlformats.org/officeDocument/2006/relationships/slide" Target="slides/slide18.xml"/><Relationship Id="rId45" Type="http://schemas.openxmlformats.org/officeDocument/2006/relationships/font" Target="fonts/Andika-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slide" Target="slides/slide32.xml"/><Relationship Id="rId14" Type="http://schemas.openxmlformats.org/officeDocument/2006/relationships/slide" Target="slides/slide9.xml"/><Relationship Id="rId36" Type="http://schemas.openxmlformats.org/officeDocument/2006/relationships/slide" Target="slides/slide31.xml"/><Relationship Id="rId17" Type="http://schemas.openxmlformats.org/officeDocument/2006/relationships/slide" Target="slides/slide12.xml"/><Relationship Id="rId39" Type="http://schemas.openxmlformats.org/officeDocument/2006/relationships/slide" Target="slides/slide34.xml"/><Relationship Id="rId16" Type="http://schemas.openxmlformats.org/officeDocument/2006/relationships/slide" Target="slides/slide11.xml"/><Relationship Id="rId38" Type="http://schemas.openxmlformats.org/officeDocument/2006/relationships/slide" Target="slides/slide33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vimeo.com/user202593770/instruct1" TargetMode="Externa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vimeo.com/user202593770/amiradancing" TargetMode="Externa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vimeo.com/user202593770/instruct2?share=copy" TargetMode="Externa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vimeo.com/user202593770/amiradancing" TargetMode="Externa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vimeo.com/user202593770/ipractice1?share=copy" TargetMode="Externa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3d4dbda05e_0_1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3d4dbda05e_0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3633c867631_1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3633c867631_1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Enter your school’s login instructions ahead of time.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Read the slide aloud.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344ca0ad80e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344ca0ad80e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3633c867631_1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3633c867631_1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3633c867631_1_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3633c867631_1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Pause to discuss the question with students before moving onto the next slide.</a:t>
            </a:r>
            <a:endParaRPr b="1" sz="1200">
              <a:solidFill>
                <a:srgbClr val="1C4587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3633c867631_1_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3633c867631_1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3633c867631_1_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3633c867631_1_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3633c867631_1_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3633c867631_1_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3633c867631_1_1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3633c867631_1_1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3633c867631_1_1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3633c867631_1_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3633c867631_1_1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3633c867631_1_1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262626"/>
                </a:solidFill>
                <a:highlight>
                  <a:srgbClr val="E6FAF1"/>
                </a:highlight>
                <a:latin typeface="Andika"/>
                <a:ea typeface="Andika"/>
                <a:cs typeface="Andika"/>
                <a:sym typeface="Andika"/>
              </a:rPr>
              <a:t>Encourage students to recite the rhyme with Amira.</a:t>
            </a:r>
            <a:endParaRPr b="1" sz="1200">
              <a:solidFill>
                <a:srgbClr val="262626"/>
              </a:solidFill>
              <a:highlight>
                <a:srgbClr val="E6FAF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6324c61e0c_0_1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6324c61e0c_0_1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3633c867631_1_1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3633c867631_1_1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ndika"/>
                <a:ea typeface="Andika"/>
                <a:cs typeface="Andika"/>
                <a:sym typeface="Andika"/>
              </a:rPr>
              <a:t>Vimeo: </a:t>
            </a:r>
            <a:r>
              <a:rPr lang="en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r:id="rId2"/>
              </a:rPr>
              <a:t>https://vimeo.com/user202593770/instruct1</a:t>
            </a:r>
            <a:endParaRPr>
              <a:latin typeface="Andika"/>
              <a:ea typeface="Andika"/>
              <a:cs typeface="Andika"/>
              <a:sym typeface="Andika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ndika"/>
              <a:buAutoNum type="arabicPeriod"/>
            </a:pPr>
            <a:r>
              <a:rPr lang="en" sz="13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Play the video. </a:t>
            </a:r>
            <a:endParaRPr sz="13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ndika"/>
              <a:buAutoNum type="arabicPeriod"/>
            </a:pPr>
            <a:r>
              <a:rPr lang="en" sz="13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As the video plays, read the script at the bottom of the screen and follow the prompts in parenthesis.</a:t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3633c867631_1_1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3633c867631_1_1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Pause to discuss the questions with students before moving onto the next slide.</a:t>
            </a:r>
            <a:endParaRPr b="1" sz="1200">
              <a:solidFill>
                <a:srgbClr val="1C4587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3633c867631_1_1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" name="Google Shape;249;g3633c867631_1_1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372dceea69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" name="Google Shape;263;g372dceea69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Take a dance break! Vimeo: </a:t>
            </a:r>
            <a:r>
              <a:rPr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r:id="rId2"/>
              </a:rPr>
              <a:t>https://vimeo.com/user202593770/amiradancing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344ca0ad80e_0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" name="Google Shape;268;g344ca0ad80e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3633c867631_1_1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Google Shape;276;g3633c867631_1_1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200">
                <a:solidFill>
                  <a:srgbClr val="262626"/>
                </a:solidFill>
                <a:highlight>
                  <a:srgbClr val="E6FAF1"/>
                </a:highlight>
                <a:latin typeface="Andika"/>
                <a:ea typeface="Andika"/>
                <a:cs typeface="Andika"/>
                <a:sym typeface="Andika"/>
              </a:rPr>
              <a:t>Encourage students to recite the rhyme with Amira.</a:t>
            </a:r>
            <a:endParaRPr b="1" sz="1200">
              <a:solidFill>
                <a:srgbClr val="262626"/>
              </a:solidFill>
              <a:highlight>
                <a:srgbClr val="E6FAF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3633c867631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Google Shape;290;g3633c867631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3633c867631_1_1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Google Shape;299;g3633c867631_1_1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Pause to discuss the questions with students before moving onto the next slide.</a:t>
            </a:r>
            <a:endParaRPr b="1" sz="1200">
              <a:solidFill>
                <a:srgbClr val="1C4587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3633c867631_1_1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Google Shape;309;g3633c867631_1_1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3633c867631_1_1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9" name="Google Shape;319;g3633c867631_1_1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36324c61e0c_0_2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36324c61e0c_0_2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3633c867631_1_2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Google Shape;332;g3633c867631_1_2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3633c867631_1_1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3633c867631_1_1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633c867631_1_2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633c867631_1_2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g3633c867631_1_2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6" name="Google Shape;366;g3633c867631_1_2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200">
                <a:solidFill>
                  <a:srgbClr val="262626"/>
                </a:solidFill>
                <a:highlight>
                  <a:srgbClr val="E6FAF1"/>
                </a:highlight>
                <a:latin typeface="Andika"/>
                <a:ea typeface="Andika"/>
                <a:cs typeface="Andika"/>
                <a:sym typeface="Andika"/>
              </a:rPr>
              <a:t>Encourage students to recite the rhyme with Amira.</a:t>
            </a:r>
            <a:endParaRPr b="1" sz="1200">
              <a:solidFill>
                <a:srgbClr val="262626"/>
              </a:solidFill>
              <a:highlight>
                <a:srgbClr val="E6FAF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g372076b072a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0" name="Google Shape;380;g372076b072a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ndika"/>
                <a:ea typeface="Andika"/>
                <a:cs typeface="Andika"/>
                <a:sym typeface="Andika"/>
              </a:rPr>
              <a:t>Vimeo: </a:t>
            </a:r>
            <a:r>
              <a:rPr lang="en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r:id="rId2"/>
              </a:rPr>
              <a:t>https://vimeo.com/user202593770/instruct2</a:t>
            </a:r>
            <a:endParaRPr>
              <a:latin typeface="Andika"/>
              <a:ea typeface="Andika"/>
              <a:cs typeface="Andika"/>
              <a:sym typeface="Andika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ndika"/>
              <a:buAutoNum type="arabicPeriod"/>
            </a:pPr>
            <a:r>
              <a:rPr lang="en" sz="13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Play the video. </a:t>
            </a:r>
            <a:endParaRPr sz="13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ndika"/>
              <a:buAutoNum type="arabicPeriod"/>
            </a:pPr>
            <a:r>
              <a:rPr lang="en" sz="13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As the video plays, read the script at the bottom of the screen and follow the prompts in parenthesis.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g3633c867631_1_2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5" name="Google Shape;385;g3633c867631_1_2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Pause to discuss the questions with students before moving onto the next slide.</a:t>
            </a:r>
            <a:endParaRPr b="1" sz="1200">
              <a:solidFill>
                <a:srgbClr val="1C4587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3633c867631_1_2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" name="Google Shape;395;g3633c867631_1_2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g372dceea69f_0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8" name="Google Shape;408;g372dceea69f_0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Take a dance break! Vimeo: </a:t>
            </a:r>
            <a:r>
              <a:rPr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r:id="rId2"/>
              </a:rPr>
              <a:t>https://vimeo.com/user202593770/amiradancing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344ca0ad80e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344ca0ad80e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3633c867631_1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3633c867631_1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26262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633c867631_1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633c867631_1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>
              <a:solidFill>
                <a:srgbClr val="666666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3633c867631_1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3633c867631_1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ndika"/>
                <a:ea typeface="Andika"/>
                <a:cs typeface="Andika"/>
                <a:sym typeface="Andika"/>
              </a:rPr>
              <a:t>Play the video. Vimeo: </a:t>
            </a:r>
            <a:r>
              <a:rPr lang="en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r:id="rId2"/>
              </a:rPr>
              <a:t>https://vimeo.com/user202593770/ipractice1?share=copy</a:t>
            </a:r>
            <a:endParaRPr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344ca0ad80e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344ca0ad80e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3633c867631_1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3633c867631_1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ndika"/>
                <a:ea typeface="Andika"/>
                <a:cs typeface="Andika"/>
                <a:sym typeface="Andika"/>
              </a:rPr>
              <a:t>Read the slide aloud.</a:t>
            </a:r>
            <a:endParaRPr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rgbClr val="E6FAF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rgbClr val="E6FAF1"/>
        </a:solid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rgbClr val="E6FAF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4.jpg"/><Relationship Id="rId4" Type="http://schemas.openxmlformats.org/officeDocument/2006/relationships/image" Target="../media/image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png"/><Relationship Id="rId4" Type="http://schemas.openxmlformats.org/officeDocument/2006/relationships/image" Target="../media/image4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4.jpg"/><Relationship Id="rId4" Type="http://schemas.openxmlformats.org/officeDocument/2006/relationships/image" Target="../media/image4.png"/><Relationship Id="rId5" Type="http://schemas.openxmlformats.org/officeDocument/2006/relationships/hyperlink" Target="http://drive.google.com/file/d/1NFIpCuzaKI2of0eoWIvRnFvA4CWOEC3g/view" TargetMode="External"/><Relationship Id="rId6" Type="http://schemas.openxmlformats.org/officeDocument/2006/relationships/image" Target="../media/image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4.jpg"/><Relationship Id="rId4" Type="http://schemas.openxmlformats.org/officeDocument/2006/relationships/image" Target="../media/image13.gif"/><Relationship Id="rId5" Type="http://schemas.openxmlformats.org/officeDocument/2006/relationships/image" Target="../media/image44.png"/><Relationship Id="rId6" Type="http://schemas.openxmlformats.org/officeDocument/2006/relationships/hyperlink" Target="http://drive.google.com/file/d/1-r-IcoT-XAkBcPxddAhCABkeBMoo_RMW/view" TargetMode="External"/><Relationship Id="rId7" Type="http://schemas.openxmlformats.org/officeDocument/2006/relationships/image" Target="../media/image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4.jpg"/><Relationship Id="rId4" Type="http://schemas.openxmlformats.org/officeDocument/2006/relationships/image" Target="../media/image36.png"/><Relationship Id="rId5" Type="http://schemas.openxmlformats.org/officeDocument/2006/relationships/image" Target="../media/image12.gif"/><Relationship Id="rId6" Type="http://schemas.openxmlformats.org/officeDocument/2006/relationships/hyperlink" Target="http://drive.google.com/file/d/1aklBUmXnOCujgbg8ng487HBWcUPAQ_y8/view" TargetMode="External"/><Relationship Id="rId7" Type="http://schemas.openxmlformats.org/officeDocument/2006/relationships/image" Target="../media/image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4.jpg"/><Relationship Id="rId4" Type="http://schemas.openxmlformats.org/officeDocument/2006/relationships/image" Target="../media/image16.png"/><Relationship Id="rId9" Type="http://schemas.openxmlformats.org/officeDocument/2006/relationships/image" Target="../media/image1.png"/><Relationship Id="rId5" Type="http://schemas.openxmlformats.org/officeDocument/2006/relationships/image" Target="../media/image17.png"/><Relationship Id="rId6" Type="http://schemas.openxmlformats.org/officeDocument/2006/relationships/image" Target="../media/image15.png"/><Relationship Id="rId7" Type="http://schemas.openxmlformats.org/officeDocument/2006/relationships/image" Target="../media/image41.png"/><Relationship Id="rId8" Type="http://schemas.openxmlformats.org/officeDocument/2006/relationships/hyperlink" Target="http://drive.google.com/file/d/1_m-OtwRbXFuwZy57QTF5OijuJRBOmkOD/view" TargetMode="Externa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4.jpg"/><Relationship Id="rId4" Type="http://schemas.openxmlformats.org/officeDocument/2006/relationships/image" Target="../media/image18.gif"/><Relationship Id="rId5" Type="http://schemas.openxmlformats.org/officeDocument/2006/relationships/image" Target="../media/image37.png"/><Relationship Id="rId6" Type="http://schemas.openxmlformats.org/officeDocument/2006/relationships/image" Target="../media/image16.png"/><Relationship Id="rId7" Type="http://schemas.openxmlformats.org/officeDocument/2006/relationships/hyperlink" Target="http://drive.google.com/file/d/1_YHz_GjzhJ3n0oo6nBV8nx0F6yvxZOCr/view" TargetMode="External"/><Relationship Id="rId8" Type="http://schemas.openxmlformats.org/officeDocument/2006/relationships/image" Target="../media/image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4.jpg"/><Relationship Id="rId4" Type="http://schemas.openxmlformats.org/officeDocument/2006/relationships/image" Target="../media/image44.png"/><Relationship Id="rId5" Type="http://schemas.openxmlformats.org/officeDocument/2006/relationships/image" Target="../media/image17.png"/><Relationship Id="rId6" Type="http://schemas.openxmlformats.org/officeDocument/2006/relationships/image" Target="../media/image28.gif"/><Relationship Id="rId7" Type="http://schemas.openxmlformats.org/officeDocument/2006/relationships/hyperlink" Target="http://drive.google.com/file/d/1dx7DWeGuNT965oeTZAX3gYwY0glH4Ppx/view" TargetMode="External"/><Relationship Id="rId8" Type="http://schemas.openxmlformats.org/officeDocument/2006/relationships/image" Target="../media/image1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4.jpg"/><Relationship Id="rId4" Type="http://schemas.openxmlformats.org/officeDocument/2006/relationships/image" Target="../media/image24.png"/><Relationship Id="rId5" Type="http://schemas.openxmlformats.org/officeDocument/2006/relationships/image" Target="../media/image15.png"/><Relationship Id="rId6" Type="http://schemas.openxmlformats.org/officeDocument/2006/relationships/hyperlink" Target="http://drive.google.com/file/d/1ialgrCYDXK_Ssm15mpahrR_0YVDHYLCi/view" TargetMode="External"/><Relationship Id="rId7" Type="http://schemas.openxmlformats.org/officeDocument/2006/relationships/image" Target="../media/image1.png"/><Relationship Id="rId8" Type="http://schemas.openxmlformats.org/officeDocument/2006/relationships/image" Target="../media/image22.gif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4.jpg"/><Relationship Id="rId4" Type="http://schemas.openxmlformats.org/officeDocument/2006/relationships/image" Target="../media/image40.png"/><Relationship Id="rId10" Type="http://schemas.openxmlformats.org/officeDocument/2006/relationships/image" Target="../media/image19.png"/><Relationship Id="rId9" Type="http://schemas.openxmlformats.org/officeDocument/2006/relationships/image" Target="../media/image1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7" Type="http://schemas.openxmlformats.org/officeDocument/2006/relationships/image" Target="../media/image15.png"/><Relationship Id="rId8" Type="http://schemas.openxmlformats.org/officeDocument/2006/relationships/hyperlink" Target="http://drive.google.com/file/d/1ZyZ1ph4CnYlxR46wwwO21_9zxazgVEyB/view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slide" Target="/ppt/slides/slide3.xml"/><Relationship Id="rId4" Type="http://schemas.openxmlformats.org/officeDocument/2006/relationships/slide" Target="/ppt/slides/slide4.xml"/><Relationship Id="rId5" Type="http://schemas.openxmlformats.org/officeDocument/2006/relationships/slide" Target="/ppt/slides/slide8.xml"/><Relationship Id="rId6" Type="http://schemas.openxmlformats.org/officeDocument/2006/relationships/slide" Target="/ppt/slides/slide11.xml"/><Relationship Id="rId7" Type="http://schemas.openxmlformats.org/officeDocument/2006/relationships/slide" Target="/ppt/slides/slide24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hyperlink" Target="http://drive.google.com/file/d/1LelNoxkAFUNaD99tJYChtuQfx7DuYs5-/view" TargetMode="External"/><Relationship Id="rId4" Type="http://schemas.openxmlformats.org/officeDocument/2006/relationships/image" Target="../media/image23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4.jpg"/><Relationship Id="rId4" Type="http://schemas.openxmlformats.org/officeDocument/2006/relationships/image" Target="../media/image13.gif"/><Relationship Id="rId5" Type="http://schemas.openxmlformats.org/officeDocument/2006/relationships/image" Target="../media/image44.png"/><Relationship Id="rId6" Type="http://schemas.openxmlformats.org/officeDocument/2006/relationships/hyperlink" Target="http://drive.google.com/file/d/1CazbtTGmklTCQi9fbOGLpYZxvbRyQ-0Y/view" TargetMode="External"/><Relationship Id="rId7" Type="http://schemas.openxmlformats.org/officeDocument/2006/relationships/image" Target="../media/image1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4.jpg"/><Relationship Id="rId4" Type="http://schemas.openxmlformats.org/officeDocument/2006/relationships/image" Target="../media/image37.png"/><Relationship Id="rId9" Type="http://schemas.openxmlformats.org/officeDocument/2006/relationships/image" Target="../media/image1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7" Type="http://schemas.openxmlformats.org/officeDocument/2006/relationships/image" Target="../media/image15.png"/><Relationship Id="rId8" Type="http://schemas.openxmlformats.org/officeDocument/2006/relationships/hyperlink" Target="http://drive.google.com/file/d/1bnVyhMyQnlSKTW4Dsg5Ba31sE-5kd-Un/view" TargetMode="Externa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hyperlink" Target="http://drive.google.com/file/d/17ofuRWK1IMpkgqSF1HShkucXXZGv69bT/view" TargetMode="External"/><Relationship Id="rId4" Type="http://schemas.openxmlformats.org/officeDocument/2006/relationships/image" Target="../media/image20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1.png"/><Relationship Id="rId4" Type="http://schemas.openxmlformats.org/officeDocument/2006/relationships/image" Target="../media/image21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4.jpg"/><Relationship Id="rId4" Type="http://schemas.openxmlformats.org/officeDocument/2006/relationships/image" Target="../media/image4.png"/><Relationship Id="rId9" Type="http://schemas.openxmlformats.org/officeDocument/2006/relationships/image" Target="../media/image1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7" Type="http://schemas.openxmlformats.org/officeDocument/2006/relationships/image" Target="../media/image15.png"/><Relationship Id="rId8" Type="http://schemas.openxmlformats.org/officeDocument/2006/relationships/hyperlink" Target="http://drive.google.com/file/d/1yM-vp9gS9ZWQ6zW5nlxIIY9TmBS-mq5-/view" TargetMode="Externa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4.jpg"/><Relationship Id="rId4" Type="http://schemas.openxmlformats.org/officeDocument/2006/relationships/image" Target="../media/image37.png"/><Relationship Id="rId5" Type="http://schemas.openxmlformats.org/officeDocument/2006/relationships/hyperlink" Target="http://drive.google.com/file/d/14n9DlQrweQ6ovHXdS4j4QygUTZrUuA6R/view" TargetMode="External"/><Relationship Id="rId6" Type="http://schemas.openxmlformats.org/officeDocument/2006/relationships/image" Target="../media/image1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4.jpg"/><Relationship Id="rId4" Type="http://schemas.openxmlformats.org/officeDocument/2006/relationships/image" Target="../media/image13.gif"/><Relationship Id="rId5" Type="http://schemas.openxmlformats.org/officeDocument/2006/relationships/image" Target="../media/image44.png"/><Relationship Id="rId6" Type="http://schemas.openxmlformats.org/officeDocument/2006/relationships/hyperlink" Target="http://drive.google.com/file/d/11hBd3L6Djta60dKkjSQEoWzfhrwgzr1n/view" TargetMode="External"/><Relationship Id="rId7" Type="http://schemas.openxmlformats.org/officeDocument/2006/relationships/image" Target="../media/image1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4.jpg"/><Relationship Id="rId4" Type="http://schemas.openxmlformats.org/officeDocument/2006/relationships/image" Target="../media/image36.png"/><Relationship Id="rId5" Type="http://schemas.openxmlformats.org/officeDocument/2006/relationships/image" Target="../media/image12.gif"/><Relationship Id="rId6" Type="http://schemas.openxmlformats.org/officeDocument/2006/relationships/hyperlink" Target="http://drive.google.com/file/d/1Qw_E6VHVqPUwvEHpzeLdBr0-cKHa0TIp/view" TargetMode="External"/><Relationship Id="rId7" Type="http://schemas.openxmlformats.org/officeDocument/2006/relationships/image" Target="../media/image1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4.jpg"/><Relationship Id="rId4" Type="http://schemas.openxmlformats.org/officeDocument/2006/relationships/image" Target="../media/image43.png"/><Relationship Id="rId9" Type="http://schemas.openxmlformats.org/officeDocument/2006/relationships/image" Target="../media/image1.png"/><Relationship Id="rId5" Type="http://schemas.openxmlformats.org/officeDocument/2006/relationships/image" Target="../media/image3.png"/><Relationship Id="rId6" Type="http://schemas.openxmlformats.org/officeDocument/2006/relationships/image" Target="../media/image27.png"/><Relationship Id="rId7" Type="http://schemas.openxmlformats.org/officeDocument/2006/relationships/image" Target="../media/image26.png"/><Relationship Id="rId8" Type="http://schemas.openxmlformats.org/officeDocument/2006/relationships/hyperlink" Target="http://drive.google.com/file/d/1a6HWNrXE_1vv8S_Xo1f0OhvsgUh9_UEr/view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4.jpg"/><Relationship Id="rId4" Type="http://schemas.openxmlformats.org/officeDocument/2006/relationships/image" Target="../media/image41.png"/><Relationship Id="rId5" Type="http://schemas.openxmlformats.org/officeDocument/2006/relationships/image" Target="../media/image3.png"/><Relationship Id="rId6" Type="http://schemas.openxmlformats.org/officeDocument/2006/relationships/image" Target="../media/image29.gif"/><Relationship Id="rId7" Type="http://schemas.openxmlformats.org/officeDocument/2006/relationships/hyperlink" Target="http://drive.google.com/file/d/155o-GRkp_sC5yCMk5RaWxEbHnIxkuGjD/view" TargetMode="External"/><Relationship Id="rId8" Type="http://schemas.openxmlformats.org/officeDocument/2006/relationships/image" Target="../media/image1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14.jpg"/><Relationship Id="rId4" Type="http://schemas.openxmlformats.org/officeDocument/2006/relationships/image" Target="../media/image43.png"/><Relationship Id="rId10" Type="http://schemas.openxmlformats.org/officeDocument/2006/relationships/image" Target="../media/image1.png"/><Relationship Id="rId9" Type="http://schemas.openxmlformats.org/officeDocument/2006/relationships/hyperlink" Target="http://drive.google.com/file/d/10O_Jn1FjtrXpT-3WaKaqK_DUn14Vw5s9/view" TargetMode="External"/><Relationship Id="rId5" Type="http://schemas.openxmlformats.org/officeDocument/2006/relationships/image" Target="../media/image27.png"/><Relationship Id="rId6" Type="http://schemas.openxmlformats.org/officeDocument/2006/relationships/image" Target="../media/image35.png"/><Relationship Id="rId7" Type="http://schemas.openxmlformats.org/officeDocument/2006/relationships/image" Target="../media/image32.png"/><Relationship Id="rId8" Type="http://schemas.openxmlformats.org/officeDocument/2006/relationships/image" Target="../media/image31.gif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14.jpg"/><Relationship Id="rId4" Type="http://schemas.openxmlformats.org/officeDocument/2006/relationships/image" Target="../media/image24.png"/><Relationship Id="rId5" Type="http://schemas.openxmlformats.org/officeDocument/2006/relationships/image" Target="../media/image26.png"/><Relationship Id="rId6" Type="http://schemas.openxmlformats.org/officeDocument/2006/relationships/hyperlink" Target="http://drive.google.com/file/d/10ED4q_zGuqffcOyS1XcMFKO1s2nlo8br/view" TargetMode="External"/><Relationship Id="rId7" Type="http://schemas.openxmlformats.org/officeDocument/2006/relationships/image" Target="../media/image1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14.jpg"/><Relationship Id="rId4" Type="http://schemas.openxmlformats.org/officeDocument/2006/relationships/image" Target="../media/image40.png"/><Relationship Id="rId10" Type="http://schemas.openxmlformats.org/officeDocument/2006/relationships/image" Target="../media/image33.png"/><Relationship Id="rId9" Type="http://schemas.openxmlformats.org/officeDocument/2006/relationships/image" Target="../media/image1.png"/><Relationship Id="rId5" Type="http://schemas.openxmlformats.org/officeDocument/2006/relationships/image" Target="../media/image3.png"/><Relationship Id="rId6" Type="http://schemas.openxmlformats.org/officeDocument/2006/relationships/image" Target="../media/image27.png"/><Relationship Id="rId7" Type="http://schemas.openxmlformats.org/officeDocument/2006/relationships/image" Target="../media/image26.png"/><Relationship Id="rId8" Type="http://schemas.openxmlformats.org/officeDocument/2006/relationships/hyperlink" Target="http://drive.google.com/file/d/1kI7MCmRegMDLSqSQDrVvYe0m_oqccyLK/view" TargetMode="Externa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Relationship Id="rId3" Type="http://schemas.openxmlformats.org/officeDocument/2006/relationships/hyperlink" Target="http://drive.google.com/file/d/1s-OYfQxngC36jUWUntL3Y9lMJAxLtwK2/view" TargetMode="External"/><Relationship Id="rId4" Type="http://schemas.openxmlformats.org/officeDocument/2006/relationships/image" Target="../media/image34.jp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14.jpg"/><Relationship Id="rId4" Type="http://schemas.openxmlformats.org/officeDocument/2006/relationships/image" Target="../media/image13.gif"/><Relationship Id="rId5" Type="http://schemas.openxmlformats.org/officeDocument/2006/relationships/image" Target="../media/image44.png"/><Relationship Id="rId6" Type="http://schemas.openxmlformats.org/officeDocument/2006/relationships/hyperlink" Target="http://drive.google.com/file/d/1zFzbijwbS9xcQ1BaLs6kinUaqWt9kZ3c/view" TargetMode="External"/><Relationship Id="rId7" Type="http://schemas.openxmlformats.org/officeDocument/2006/relationships/image" Target="../media/image1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14.jpg"/><Relationship Id="rId4" Type="http://schemas.openxmlformats.org/officeDocument/2006/relationships/image" Target="../media/image37.png"/><Relationship Id="rId9" Type="http://schemas.openxmlformats.org/officeDocument/2006/relationships/image" Target="../media/image1.png"/><Relationship Id="rId5" Type="http://schemas.openxmlformats.org/officeDocument/2006/relationships/image" Target="../media/image3.png"/><Relationship Id="rId6" Type="http://schemas.openxmlformats.org/officeDocument/2006/relationships/image" Target="../media/image27.png"/><Relationship Id="rId7" Type="http://schemas.openxmlformats.org/officeDocument/2006/relationships/image" Target="../media/image26.png"/><Relationship Id="rId8" Type="http://schemas.openxmlformats.org/officeDocument/2006/relationships/hyperlink" Target="http://drive.google.com/file/d/1_KgRENcB7WO9aZMQow0VBm54H15GNfut/view" TargetMode="Externa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Relationship Id="rId3" Type="http://schemas.openxmlformats.org/officeDocument/2006/relationships/hyperlink" Target="http://drive.google.com/file/d/17ofuRWK1IMpkgqSF1HShkucXXZGv69bT/view" TargetMode="External"/><Relationship Id="rId4" Type="http://schemas.openxmlformats.org/officeDocument/2006/relationships/image" Target="../media/image20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jpg"/><Relationship Id="rId4" Type="http://schemas.openxmlformats.org/officeDocument/2006/relationships/image" Target="../media/image4.png"/><Relationship Id="rId5" Type="http://schemas.openxmlformats.org/officeDocument/2006/relationships/hyperlink" Target="http://drive.google.com/file/d/1zC2TZN4wgvlsVJz2hsdi9u34tvCCKkn7/view" TargetMode="External"/><Relationship Id="rId6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4.jpg"/><Relationship Id="rId4" Type="http://schemas.openxmlformats.org/officeDocument/2006/relationships/image" Target="../media/image15.png"/><Relationship Id="rId9" Type="http://schemas.openxmlformats.org/officeDocument/2006/relationships/image" Target="../media/image1.png"/><Relationship Id="rId5" Type="http://schemas.openxmlformats.org/officeDocument/2006/relationships/image" Target="../media/image10.png"/><Relationship Id="rId6" Type="http://schemas.openxmlformats.org/officeDocument/2006/relationships/image" Target="../media/image3.png"/><Relationship Id="rId7" Type="http://schemas.openxmlformats.org/officeDocument/2006/relationships/image" Target="../media/image8.png"/><Relationship Id="rId8" Type="http://schemas.openxmlformats.org/officeDocument/2006/relationships/hyperlink" Target="http://drive.google.com/file/d/1oGi1NYBt4N7GQWhr7nxMB8_8heGQ9ksq/view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hyperlink" Target="http://drive.google.com/file/d/1XIhSxzQH2DpBAYVLyS4alzmSfXw_CTA_/view" TargetMode="External"/><Relationship Id="rId4" Type="http://schemas.openxmlformats.org/officeDocument/2006/relationships/image" Target="../media/image9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4.jpg"/><Relationship Id="rId4" Type="http://schemas.openxmlformats.org/officeDocument/2006/relationships/image" Target="../media/image30.png"/><Relationship Id="rId5" Type="http://schemas.openxmlformats.org/officeDocument/2006/relationships/image" Target="../media/image7.gif"/><Relationship Id="rId6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4419750" y="0"/>
            <a:ext cx="47244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EBBAF7"/>
              </a:gs>
            </a:gsLst>
            <a:lin ang="1350003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 txBox="1"/>
          <p:nvPr>
            <p:ph type="ctrTitle"/>
          </p:nvPr>
        </p:nvSpPr>
        <p:spPr>
          <a:xfrm>
            <a:off x="381950" y="1745850"/>
            <a:ext cx="4183800" cy="165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Introducing Amira</a:t>
            </a:r>
            <a:endParaRPr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6" name="Google Shape;56;p13"/>
          <p:cNvSpPr txBox="1"/>
          <p:nvPr>
            <p:ph idx="1" type="subTitle"/>
          </p:nvPr>
        </p:nvSpPr>
        <p:spPr>
          <a:xfrm>
            <a:off x="381950" y="3397650"/>
            <a:ext cx="25941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ndika"/>
                <a:ea typeface="Andika"/>
                <a:cs typeface="Andika"/>
                <a:sym typeface="Andika"/>
              </a:rPr>
              <a:t>PK-2nd Grade</a:t>
            </a:r>
            <a:endParaRPr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57" name="Google Shape;57;p13" title="AmiraPose_waving.png"/>
          <p:cNvPicPr preferRelativeResize="0"/>
          <p:nvPr/>
        </p:nvPicPr>
        <p:blipFill rotWithShape="1">
          <a:blip r:embed="rId3">
            <a:alphaModFix/>
          </a:blip>
          <a:srcRect b="55775" l="0" r="-2965" t="0"/>
          <a:stretch/>
        </p:blipFill>
        <p:spPr>
          <a:xfrm>
            <a:off x="4365925" y="597675"/>
            <a:ext cx="4831776" cy="4545777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 title="Asset 3@4x (2)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9824" y="443837"/>
            <a:ext cx="2068316" cy="5271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2"/>
          <p:cNvSpPr txBox="1"/>
          <p:nvPr>
            <p:ph idx="1" type="subTitle"/>
          </p:nvPr>
        </p:nvSpPr>
        <p:spPr>
          <a:xfrm>
            <a:off x="38100" y="34050"/>
            <a:ext cx="25941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Getting Started: Logging In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31" name="Google Shape;131;p22"/>
          <p:cNvSpPr txBox="1"/>
          <p:nvPr>
            <p:ph idx="1" type="subTitle"/>
          </p:nvPr>
        </p:nvSpPr>
        <p:spPr>
          <a:xfrm>
            <a:off x="8212100" y="34050"/>
            <a:ext cx="8937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32" name="Google Shape;132;p22"/>
          <p:cNvSpPr txBox="1"/>
          <p:nvPr/>
        </p:nvSpPr>
        <p:spPr>
          <a:xfrm>
            <a:off x="2274525" y="1052450"/>
            <a:ext cx="5737200" cy="190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02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[Insert Text]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[Insert Text]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[Insert Text]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[Insert Text]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33" name="Google Shape;133;p22" title="Amirapose_pointing2.png"/>
          <p:cNvPicPr preferRelativeResize="0"/>
          <p:nvPr/>
        </p:nvPicPr>
        <p:blipFill rotWithShape="1">
          <a:blip r:embed="rId4">
            <a:alphaModFix/>
          </a:blip>
          <a:srcRect b="23076" l="22160" r="0" t="0"/>
          <a:stretch/>
        </p:blipFill>
        <p:spPr>
          <a:xfrm>
            <a:off x="0" y="465950"/>
            <a:ext cx="2253301" cy="4408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3"/>
          <p:cNvSpPr/>
          <p:nvPr/>
        </p:nvSpPr>
        <p:spPr>
          <a:xfrm>
            <a:off x="5732150" y="0"/>
            <a:ext cx="34119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EBBAF7"/>
              </a:gs>
            </a:gsLst>
            <a:lin ang="1350003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23"/>
          <p:cNvSpPr txBox="1"/>
          <p:nvPr/>
        </p:nvSpPr>
        <p:spPr>
          <a:xfrm>
            <a:off x="458150" y="1745850"/>
            <a:ext cx="4808400" cy="165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200">
                <a:solidFill>
                  <a:srgbClr val="000000"/>
                </a:solidFill>
                <a:latin typeface="Andika"/>
                <a:ea typeface="Andika"/>
                <a:cs typeface="Andika"/>
                <a:sym typeface="Andika"/>
              </a:rPr>
              <a:t>Lesson 1: </a:t>
            </a:r>
            <a:endParaRPr sz="5200">
              <a:solidFill>
                <a:srgbClr val="00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latin typeface="Andika"/>
                <a:ea typeface="Andika"/>
                <a:cs typeface="Andika"/>
                <a:sym typeface="Andika"/>
              </a:rPr>
              <a:t>Listening to Learn with Amira</a:t>
            </a:r>
            <a:endParaRPr sz="3400">
              <a:solidFill>
                <a:srgbClr val="00000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40" name="Google Shape;140;p23" title="Asset 3@4x (2)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9824" y="443837"/>
            <a:ext cx="2068316" cy="527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23" title="Amirapose_gestureright.png"/>
          <p:cNvPicPr preferRelativeResize="0"/>
          <p:nvPr/>
        </p:nvPicPr>
        <p:blipFill rotWithShape="1">
          <a:blip r:embed="rId4">
            <a:alphaModFix/>
          </a:blip>
          <a:srcRect b="50517" l="0" r="0" t="0"/>
          <a:stretch/>
        </p:blipFill>
        <p:spPr>
          <a:xfrm flipH="1">
            <a:off x="3782576" y="586100"/>
            <a:ext cx="5378499" cy="4557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4"/>
          <p:cNvSpPr txBox="1"/>
          <p:nvPr>
            <p:ph idx="1" type="subTitle"/>
          </p:nvPr>
        </p:nvSpPr>
        <p:spPr>
          <a:xfrm>
            <a:off x="38100" y="34050"/>
            <a:ext cx="29034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1: Listening to Learn with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47" name="Google Shape;147;p24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48" name="Google Shape;148;p24"/>
          <p:cNvSpPr txBox="1"/>
          <p:nvPr/>
        </p:nvSpPr>
        <p:spPr>
          <a:xfrm>
            <a:off x="2264375" y="1090200"/>
            <a:ext cx="6195000" cy="153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Today, I’m going to show you how I start each activity with something new to learn.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This part is a video. </a:t>
            </a: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Just watch, listen, and participate when I ask you to!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49" name="Google Shape;149;p24" title="AmiraPose_waving.png"/>
          <p:cNvPicPr preferRelativeResize="0"/>
          <p:nvPr/>
        </p:nvPicPr>
        <p:blipFill rotWithShape="1">
          <a:blip r:embed="rId4">
            <a:alphaModFix/>
          </a:blip>
          <a:srcRect b="19781" l="0" r="23071" t="0"/>
          <a:stretch/>
        </p:blipFill>
        <p:spPr>
          <a:xfrm flipH="1">
            <a:off x="-1" y="485050"/>
            <a:ext cx="1930151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24" title="I12.mp3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09950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5"/>
          <p:cNvSpPr txBox="1"/>
          <p:nvPr>
            <p:ph idx="1" type="subTitle"/>
          </p:nvPr>
        </p:nvSpPr>
        <p:spPr>
          <a:xfrm>
            <a:off x="38100" y="34050"/>
            <a:ext cx="29034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1: Listening to Learn with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56" name="Google Shape;156;p25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57" name="Google Shape;157;p25"/>
          <p:cNvSpPr txBox="1"/>
          <p:nvPr/>
        </p:nvSpPr>
        <p:spPr>
          <a:xfrm>
            <a:off x="2264375" y="1090200"/>
            <a:ext cx="5973000" cy="12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Why do you think it’s important to listen when I’m teaching you something new?</a:t>
            </a:r>
            <a:endParaRPr b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58" name="Google Shape;158;p25" title="Thinking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5775" y="481075"/>
            <a:ext cx="1544650" cy="8688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59" name="Google Shape;159;p25" title="Amirapose_thinking.png"/>
          <p:cNvPicPr preferRelativeResize="0"/>
          <p:nvPr/>
        </p:nvPicPr>
        <p:blipFill rotWithShape="1">
          <a:blip r:embed="rId5">
            <a:alphaModFix/>
          </a:blip>
          <a:srcRect b="22112" l="17484" r="0" t="0"/>
          <a:stretch/>
        </p:blipFill>
        <p:spPr>
          <a:xfrm>
            <a:off x="0" y="459400"/>
            <a:ext cx="2503125" cy="443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25" title="I13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09950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6"/>
          <p:cNvSpPr txBox="1"/>
          <p:nvPr>
            <p:ph idx="1" type="subTitle"/>
          </p:nvPr>
        </p:nvSpPr>
        <p:spPr>
          <a:xfrm>
            <a:off x="38100" y="34050"/>
            <a:ext cx="29034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1: Listening to Learn with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66" name="Google Shape;166;p26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67" name="Google Shape;167;p26" title="Amirapose_excited3.png"/>
          <p:cNvPicPr preferRelativeResize="0"/>
          <p:nvPr/>
        </p:nvPicPr>
        <p:blipFill rotWithShape="1">
          <a:blip r:embed="rId4">
            <a:alphaModFix/>
          </a:blip>
          <a:srcRect b="20166" l="19935" r="0" t="0"/>
          <a:stretch/>
        </p:blipFill>
        <p:spPr>
          <a:xfrm>
            <a:off x="0" y="303738"/>
            <a:ext cx="2238026" cy="45590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26" title="Sparkles.gif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>
            <a:off x="-243925" y="515499"/>
            <a:ext cx="2066525" cy="116242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22000"/>
              </a:srgbClr>
            </a:outerShdw>
          </a:effectLst>
        </p:spPr>
      </p:pic>
      <p:sp>
        <p:nvSpPr>
          <p:cNvPr id="169" name="Google Shape;169;p26"/>
          <p:cNvSpPr txBox="1"/>
          <p:nvPr/>
        </p:nvSpPr>
        <p:spPr>
          <a:xfrm>
            <a:off x="2243675" y="1080350"/>
            <a:ext cx="6217500" cy="179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Yes!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When you listen and think, you learn how to become a stronger reader.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I’ll show you what the best readers do, step by step.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70" name="Google Shape;170;p26" title="I14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09951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7"/>
          <p:cNvSpPr txBox="1"/>
          <p:nvPr>
            <p:ph idx="1" type="subTitle"/>
          </p:nvPr>
        </p:nvSpPr>
        <p:spPr>
          <a:xfrm>
            <a:off x="38100" y="34050"/>
            <a:ext cx="29034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1: Listening to Learn with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76" name="Google Shape;176;p27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77" name="Google Shape;177;p27"/>
          <p:cNvSpPr txBox="1"/>
          <p:nvPr/>
        </p:nvSpPr>
        <p:spPr>
          <a:xfrm>
            <a:off x="2264375" y="1103725"/>
            <a:ext cx="5973000" cy="2731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Let’s start with a rhyme to help us remember what to do: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Let’s go over what that means.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78" name="Google Shape;178;p27"/>
          <p:cNvSpPr txBox="1"/>
          <p:nvPr/>
        </p:nvSpPr>
        <p:spPr>
          <a:xfrm>
            <a:off x="2870525" y="1701625"/>
            <a:ext cx="4760700" cy="143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Ears on.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Join in too.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200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Time to </a:t>
            </a:r>
            <a:r>
              <a:rPr b="1" i="1" lang="en" sz="1600" u="sng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learn</a:t>
            </a: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what strong readers do.</a:t>
            </a:r>
            <a:endParaRPr/>
          </a:p>
        </p:txBody>
      </p:sp>
      <p:pic>
        <p:nvPicPr>
          <p:cNvPr id="179" name="Google Shape;179;p27" title="2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80207" y="1701613"/>
            <a:ext cx="417454" cy="4174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180" name="Google Shape;180;p27" title="Join in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80200" y="2211250"/>
            <a:ext cx="417449" cy="4174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81" name="Google Shape;181;p27" title="3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80206" y="2720869"/>
            <a:ext cx="417454" cy="4174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182" name="Google Shape;182;p27" title="Amirapose_gestureright.png"/>
          <p:cNvPicPr preferRelativeResize="0"/>
          <p:nvPr/>
        </p:nvPicPr>
        <p:blipFill rotWithShape="1">
          <a:blip r:embed="rId7">
            <a:alphaModFix/>
          </a:blip>
          <a:srcRect b="20804" l="24397" r="0" t="0"/>
          <a:stretch/>
        </p:blipFill>
        <p:spPr>
          <a:xfrm>
            <a:off x="0" y="464300"/>
            <a:ext cx="2457451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27" title="I15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9951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8"/>
          <p:cNvSpPr txBox="1"/>
          <p:nvPr>
            <p:ph idx="1" type="subTitle"/>
          </p:nvPr>
        </p:nvSpPr>
        <p:spPr>
          <a:xfrm>
            <a:off x="38100" y="34050"/>
            <a:ext cx="29034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1: Listening to Learn with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89" name="Google Shape;189;p28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90" name="Google Shape;190;p28"/>
          <p:cNvSpPr txBox="1"/>
          <p:nvPr/>
        </p:nvSpPr>
        <p:spPr>
          <a:xfrm>
            <a:off x="2264375" y="1027525"/>
            <a:ext cx="3311400" cy="2647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         </a:t>
            </a: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Ears on.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That means it’s time to listen.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I’ll be teaching you something important.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Listening helps your brain get ready to learn!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91" name="Google Shape;191;p28" title="Listen gid.gif"/>
          <p:cNvPicPr preferRelativeResize="0"/>
          <p:nvPr/>
        </p:nvPicPr>
        <p:blipFill rotWithShape="1">
          <a:blip r:embed="rId4">
            <a:alphaModFix/>
          </a:blip>
          <a:srcRect b="0" l="18627" r="16264" t="0"/>
          <a:stretch/>
        </p:blipFill>
        <p:spPr>
          <a:xfrm>
            <a:off x="5575775" y="1315547"/>
            <a:ext cx="2903400" cy="251240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92" name="Google Shape;192;p28" title="Amirapose_thumbsup.png"/>
          <p:cNvPicPr preferRelativeResize="0"/>
          <p:nvPr/>
        </p:nvPicPr>
        <p:blipFill rotWithShape="1">
          <a:blip r:embed="rId5">
            <a:alphaModFix/>
          </a:blip>
          <a:srcRect b="24391" l="19302" r="0" t="0"/>
          <a:stretch/>
        </p:blipFill>
        <p:spPr>
          <a:xfrm>
            <a:off x="0" y="460250"/>
            <a:ext cx="2284401" cy="4402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28" title="2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29432" y="1027513"/>
            <a:ext cx="417454" cy="4174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194" name="Google Shape;194;p28" title="I16.mp3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09951" y="4169926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9"/>
          <p:cNvSpPr txBox="1"/>
          <p:nvPr>
            <p:ph idx="1" type="subTitle"/>
          </p:nvPr>
        </p:nvSpPr>
        <p:spPr>
          <a:xfrm>
            <a:off x="38100" y="34050"/>
            <a:ext cx="29034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1: Listening to Learn with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00" name="Google Shape;200;p29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01" name="Google Shape;201;p29"/>
          <p:cNvSpPr txBox="1"/>
          <p:nvPr/>
        </p:nvSpPr>
        <p:spPr>
          <a:xfrm>
            <a:off x="2264375" y="1179925"/>
            <a:ext cx="2827500" cy="2411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         Join in too.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 might ask you to say something out loud, spell a word in the air, or repeat after me.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Follow along with me!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02" name="Google Shape;202;p29" title="Amirapose_thinking.png"/>
          <p:cNvPicPr preferRelativeResize="0"/>
          <p:nvPr/>
        </p:nvPicPr>
        <p:blipFill rotWithShape="1">
          <a:blip r:embed="rId4">
            <a:alphaModFix/>
          </a:blip>
          <a:srcRect b="22112" l="17487" r="24199" t="0"/>
          <a:stretch/>
        </p:blipFill>
        <p:spPr>
          <a:xfrm>
            <a:off x="0" y="434475"/>
            <a:ext cx="1768926" cy="443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29" title="Join in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47200" y="1179925"/>
            <a:ext cx="417449" cy="4174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04" name="Google Shape;204;p29" title="bake2.gif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868425" y="1526425"/>
            <a:ext cx="3716726" cy="2090651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05" name="Google Shape;205;p29" title="I17.mp3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09951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0"/>
          <p:cNvSpPr txBox="1"/>
          <p:nvPr>
            <p:ph idx="1" type="subTitle"/>
          </p:nvPr>
        </p:nvSpPr>
        <p:spPr>
          <a:xfrm>
            <a:off x="38100" y="34050"/>
            <a:ext cx="29034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1: Listening to Learn with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1" name="Google Shape;211;p30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2" name="Google Shape;212;p30"/>
          <p:cNvSpPr txBox="1"/>
          <p:nvPr/>
        </p:nvSpPr>
        <p:spPr>
          <a:xfrm>
            <a:off x="2264500" y="1050900"/>
            <a:ext cx="3472200" cy="24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5715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Time to </a:t>
            </a:r>
            <a:r>
              <a:rPr b="1" i="1" lang="en" sz="1600" u="sng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learn</a:t>
            </a: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what strong readers do.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Keep in mind, this part is for </a:t>
            </a: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learning</a:t>
            </a: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something new to become a stronger reader.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Next, you’ll get to </a:t>
            </a: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practice</a:t>
            </a: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what you learned!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13" name="Google Shape;213;p30" title="Amirapose_fist.png"/>
          <p:cNvPicPr preferRelativeResize="0"/>
          <p:nvPr/>
        </p:nvPicPr>
        <p:blipFill rotWithShape="1">
          <a:blip r:embed="rId4">
            <a:alphaModFix/>
          </a:blip>
          <a:srcRect b="23053" l="20998" r="0" t="0"/>
          <a:stretch/>
        </p:blipFill>
        <p:spPr>
          <a:xfrm>
            <a:off x="0" y="445650"/>
            <a:ext cx="2311924" cy="4442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30" title="3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53806" y="1050894"/>
            <a:ext cx="417454" cy="4174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15" name="Google Shape;215;p30" title="I18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09949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16" name="Google Shape;216;p30" title="Grow gif.gif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703525" y="1250438"/>
            <a:ext cx="4700083" cy="264261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1"/>
          <p:cNvSpPr txBox="1"/>
          <p:nvPr>
            <p:ph idx="1" type="subTitle"/>
          </p:nvPr>
        </p:nvSpPr>
        <p:spPr>
          <a:xfrm>
            <a:off x="38100" y="34050"/>
            <a:ext cx="29034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1: Listening to Learn with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22" name="Google Shape;222;p31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23" name="Google Shape;223;p31"/>
          <p:cNvSpPr txBox="1"/>
          <p:nvPr/>
        </p:nvSpPr>
        <p:spPr>
          <a:xfrm>
            <a:off x="2239075" y="1027525"/>
            <a:ext cx="5998200" cy="3051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 have a feeling my dog Spot will love this rhyme. Let’s sing it to him! Ready, set, go!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Great work! Now, your teacher is going to show you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what this looks like.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24" name="Google Shape;224;p31" title="Amirapose_surprised.png"/>
          <p:cNvPicPr preferRelativeResize="0"/>
          <p:nvPr/>
        </p:nvPicPr>
        <p:blipFill rotWithShape="1">
          <a:blip r:embed="rId4">
            <a:alphaModFix/>
          </a:blip>
          <a:srcRect b="25882" l="29493" r="0" t="0"/>
          <a:stretch/>
        </p:blipFill>
        <p:spPr>
          <a:xfrm>
            <a:off x="0" y="486750"/>
            <a:ext cx="2284399" cy="44025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5" name="Google Shape;225;p31"/>
          <p:cNvGrpSpPr/>
          <p:nvPr/>
        </p:nvGrpSpPr>
        <p:grpSpPr>
          <a:xfrm>
            <a:off x="2338257" y="1831888"/>
            <a:ext cx="5251018" cy="1436712"/>
            <a:chOff x="2380207" y="1549213"/>
            <a:chExt cx="5251018" cy="1436712"/>
          </a:xfrm>
        </p:grpSpPr>
        <p:sp>
          <p:nvSpPr>
            <p:cNvPr id="226" name="Google Shape;226;p31"/>
            <p:cNvSpPr txBox="1"/>
            <p:nvPr/>
          </p:nvSpPr>
          <p:spPr>
            <a:xfrm>
              <a:off x="2870525" y="1549225"/>
              <a:ext cx="4760700" cy="1436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1" lang="en" sz="1600">
                  <a:solidFill>
                    <a:srgbClr val="073763"/>
                  </a:solidFill>
                  <a:latin typeface="Andika"/>
                  <a:ea typeface="Andika"/>
                  <a:cs typeface="Andika"/>
                  <a:sym typeface="Andika"/>
                </a:rPr>
                <a:t>Ears on.</a:t>
              </a:r>
              <a:endParaRPr b="1" i="1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endParaRPr>
            </a:p>
            <a:p>
              <a:pPr indent="0" lvl="0" marL="0" rtl="0" algn="l">
                <a:spcBef>
                  <a:spcPts val="2000"/>
                </a:spcBef>
                <a:spcAft>
                  <a:spcPts val="0"/>
                </a:spcAft>
                <a:buNone/>
              </a:pPr>
              <a:r>
                <a:rPr b="1" i="1" lang="en" sz="1600">
                  <a:solidFill>
                    <a:srgbClr val="073763"/>
                  </a:solidFill>
                  <a:latin typeface="Andika"/>
                  <a:ea typeface="Andika"/>
                  <a:cs typeface="Andika"/>
                  <a:sym typeface="Andika"/>
                </a:rPr>
                <a:t>Join in too.</a:t>
              </a:r>
              <a:endParaRPr b="1" i="1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endParaRPr>
            </a:p>
            <a:p>
              <a:pPr indent="0" lvl="0" marL="0" rtl="0" algn="l">
                <a:spcBef>
                  <a:spcPts val="2000"/>
                </a:spcBef>
                <a:spcAft>
                  <a:spcPts val="2000"/>
                </a:spcAft>
                <a:buNone/>
              </a:pPr>
              <a:r>
                <a:rPr b="1" i="1" lang="en" sz="1600">
                  <a:solidFill>
                    <a:srgbClr val="073763"/>
                  </a:solidFill>
                  <a:latin typeface="Andika"/>
                  <a:ea typeface="Andika"/>
                  <a:cs typeface="Andika"/>
                  <a:sym typeface="Andika"/>
                </a:rPr>
                <a:t>Time to </a:t>
              </a:r>
              <a:r>
                <a:rPr b="1" i="1" lang="en" sz="1600" u="sng">
                  <a:solidFill>
                    <a:srgbClr val="073763"/>
                  </a:solidFill>
                  <a:latin typeface="Andika"/>
                  <a:ea typeface="Andika"/>
                  <a:cs typeface="Andika"/>
                  <a:sym typeface="Andika"/>
                </a:rPr>
                <a:t>learn</a:t>
              </a:r>
              <a:r>
                <a:rPr b="1" i="1" lang="en" sz="1600">
                  <a:solidFill>
                    <a:srgbClr val="073763"/>
                  </a:solidFill>
                  <a:latin typeface="Andika"/>
                  <a:ea typeface="Andika"/>
                  <a:cs typeface="Andika"/>
                  <a:sym typeface="Andika"/>
                </a:rPr>
                <a:t> what strong readers do.</a:t>
              </a:r>
              <a:endParaRPr/>
            </a:p>
          </p:txBody>
        </p:sp>
        <p:pic>
          <p:nvPicPr>
            <p:cNvPr id="227" name="Google Shape;227;p31" title="2.png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2380207" y="1549213"/>
              <a:ext cx="417454" cy="41745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73763">
                  <a:alpha val="50000"/>
                </a:srgbClr>
              </a:outerShdw>
            </a:effectLst>
          </p:spPr>
        </p:pic>
      </p:grpSp>
      <p:pic>
        <p:nvPicPr>
          <p:cNvPr id="228" name="Google Shape;228;p31" title="Join in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36675" y="2344750"/>
            <a:ext cx="417449" cy="4174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29" name="Google Shape;229;p31" title="3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336681" y="2851144"/>
            <a:ext cx="417454" cy="4174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30" name="Google Shape;230;p31" title="I19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9949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31" name="Google Shape;231;p31" title="Spotpose_walkingball.png"/>
          <p:cNvPicPr preferRelativeResize="0"/>
          <p:nvPr/>
        </p:nvPicPr>
        <p:blipFill rotWithShape="1">
          <a:blip r:embed="rId10">
            <a:alphaModFix/>
          </a:blip>
          <a:srcRect b="11839" l="35182" r="0" t="0"/>
          <a:stretch/>
        </p:blipFill>
        <p:spPr>
          <a:xfrm flipH="1">
            <a:off x="7192000" y="2859125"/>
            <a:ext cx="1952000" cy="20301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/>
          <p:nvPr/>
        </p:nvSpPr>
        <p:spPr>
          <a:xfrm>
            <a:off x="0" y="0"/>
            <a:ext cx="43035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EBBAF7"/>
              </a:gs>
            </a:gsLst>
            <a:lin ang="1350003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" name="Google Shape;64;p14"/>
          <p:cNvSpPr txBox="1"/>
          <p:nvPr>
            <p:ph type="ctrTitle"/>
          </p:nvPr>
        </p:nvSpPr>
        <p:spPr>
          <a:xfrm>
            <a:off x="381950" y="1745850"/>
            <a:ext cx="4183800" cy="165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ndika"/>
                <a:ea typeface="Andika"/>
                <a:cs typeface="Andika"/>
                <a:sym typeface="Andika"/>
              </a:rPr>
              <a:t>Contents</a:t>
            </a:r>
            <a:endParaRPr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65" name="Google Shape;65;p14"/>
          <p:cNvSpPr txBox="1"/>
          <p:nvPr/>
        </p:nvSpPr>
        <p:spPr>
          <a:xfrm>
            <a:off x="4629575" y="933900"/>
            <a:ext cx="4158600" cy="327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action="ppaction://hlinksldjump" r:id="rId3"/>
              </a:rPr>
              <a:t>How to Use this Deck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 tips for preparing, presenting, and personalizing the lessons.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action="ppaction://hlinksldjump" r:id="rId4"/>
              </a:rPr>
              <a:t>Getting Started: Meet Amira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 to know who Amira is and how she helps readers.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action="ppaction://hlinksldjump" r:id="rId5"/>
              </a:rPr>
              <a:t>Getting Started: Logging In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Add your school's specific login steps (e.g., Clever, ClassLink, or direct link).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action="ppaction://hlinksldjump" r:id="rId6"/>
              </a:rPr>
              <a:t>Lesson 1: Listening to Learn with Amira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Learn to listen and think while Amira teaches you something new.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action="ppaction://hlinksldjump" r:id="rId7"/>
              </a:rPr>
              <a:t>Lesson 2: Practicing to Grow with Amira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1000"/>
              </a:spcAft>
              <a:buNone/>
            </a:pP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Learn to follow directions and try your best while practicing what Amira teaches you.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Google Shape;236;p32" title="INSTRUCT | Introducing Amira | Lesson 1 Modeling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51434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33"/>
          <p:cNvSpPr txBox="1"/>
          <p:nvPr>
            <p:ph idx="1" type="subTitle"/>
          </p:nvPr>
        </p:nvSpPr>
        <p:spPr>
          <a:xfrm>
            <a:off x="38100" y="34050"/>
            <a:ext cx="29034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1: Listening to Learn with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42" name="Google Shape;242;p33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43" name="Google Shape;243;p33"/>
          <p:cNvSpPr txBox="1"/>
          <p:nvPr/>
        </p:nvSpPr>
        <p:spPr>
          <a:xfrm>
            <a:off x="2264375" y="1000575"/>
            <a:ext cx="5973000" cy="2502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That was fun! Now let’s reflect on what you learned. Try talking about these questions with your class: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Char char="●"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What should you do when Amira is teaching something new?</a:t>
            </a:r>
            <a:endParaRPr b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Char char="●"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How does joining in help you learn to be a better reader?</a:t>
            </a:r>
            <a:endParaRPr b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500"/>
              </a:spcBef>
              <a:spcAft>
                <a:spcPts val="200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44" name="Google Shape;244;p33" title="Thinking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5775" y="481075"/>
            <a:ext cx="1544650" cy="8688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45" name="Google Shape;245;p33" title="Amirapose_thinking.png"/>
          <p:cNvPicPr preferRelativeResize="0"/>
          <p:nvPr/>
        </p:nvPicPr>
        <p:blipFill rotWithShape="1">
          <a:blip r:embed="rId5">
            <a:alphaModFix/>
          </a:blip>
          <a:srcRect b="22112" l="17484" r="0" t="0"/>
          <a:stretch/>
        </p:blipFill>
        <p:spPr>
          <a:xfrm>
            <a:off x="0" y="459400"/>
            <a:ext cx="2503125" cy="443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33" title="I21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09950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34"/>
          <p:cNvSpPr txBox="1"/>
          <p:nvPr>
            <p:ph idx="1" type="subTitle"/>
          </p:nvPr>
        </p:nvSpPr>
        <p:spPr>
          <a:xfrm>
            <a:off x="38100" y="34050"/>
            <a:ext cx="29034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1: Listening to Learn with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52" name="Google Shape;252;p34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53" name="Google Shape;253;p34"/>
          <p:cNvSpPr txBox="1"/>
          <p:nvPr/>
        </p:nvSpPr>
        <p:spPr>
          <a:xfrm>
            <a:off x="2264375" y="1000575"/>
            <a:ext cx="5973000" cy="2474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Remember: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You’re ready to go! Let’s get this </a:t>
            </a:r>
            <a:r>
              <a:rPr b="1" i="1" lang="en" sz="1600" u="sng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learning</a:t>
            </a: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party started!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54" name="Google Shape;254;p34" title="Amirapose_thumbsup.png"/>
          <p:cNvPicPr preferRelativeResize="0"/>
          <p:nvPr/>
        </p:nvPicPr>
        <p:blipFill rotWithShape="1">
          <a:blip r:embed="rId4">
            <a:alphaModFix/>
          </a:blip>
          <a:srcRect b="24391" l="19302" r="0" t="0"/>
          <a:stretch/>
        </p:blipFill>
        <p:spPr>
          <a:xfrm>
            <a:off x="0" y="498713"/>
            <a:ext cx="2284401" cy="44025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5" name="Google Shape;255;p34"/>
          <p:cNvGrpSpPr/>
          <p:nvPr/>
        </p:nvGrpSpPr>
        <p:grpSpPr>
          <a:xfrm>
            <a:off x="2380207" y="1471988"/>
            <a:ext cx="5251018" cy="1436712"/>
            <a:chOff x="2380207" y="1549213"/>
            <a:chExt cx="5251018" cy="1436712"/>
          </a:xfrm>
        </p:grpSpPr>
        <p:sp>
          <p:nvSpPr>
            <p:cNvPr id="256" name="Google Shape;256;p34"/>
            <p:cNvSpPr txBox="1"/>
            <p:nvPr/>
          </p:nvSpPr>
          <p:spPr>
            <a:xfrm>
              <a:off x="2870525" y="1549225"/>
              <a:ext cx="4760700" cy="1436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1" lang="en" sz="1600">
                  <a:solidFill>
                    <a:srgbClr val="073763"/>
                  </a:solidFill>
                  <a:latin typeface="Andika"/>
                  <a:ea typeface="Andika"/>
                  <a:cs typeface="Andika"/>
                  <a:sym typeface="Andika"/>
                </a:rPr>
                <a:t>Ears on.</a:t>
              </a:r>
              <a:endParaRPr b="1" i="1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endParaRPr>
            </a:p>
            <a:p>
              <a:pPr indent="0" lvl="0" marL="0" rtl="0" algn="l">
                <a:spcBef>
                  <a:spcPts val="2000"/>
                </a:spcBef>
                <a:spcAft>
                  <a:spcPts val="0"/>
                </a:spcAft>
                <a:buNone/>
              </a:pPr>
              <a:r>
                <a:rPr b="1" i="1" lang="en" sz="1600">
                  <a:solidFill>
                    <a:srgbClr val="073763"/>
                  </a:solidFill>
                  <a:latin typeface="Andika"/>
                  <a:ea typeface="Andika"/>
                  <a:cs typeface="Andika"/>
                  <a:sym typeface="Andika"/>
                </a:rPr>
                <a:t>Join in too.</a:t>
              </a:r>
              <a:endParaRPr b="1" i="1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endParaRPr>
            </a:p>
            <a:p>
              <a:pPr indent="0" lvl="0" marL="0" rtl="0" algn="l">
                <a:spcBef>
                  <a:spcPts val="2000"/>
                </a:spcBef>
                <a:spcAft>
                  <a:spcPts val="2000"/>
                </a:spcAft>
                <a:buNone/>
              </a:pPr>
              <a:r>
                <a:rPr b="1" i="1" lang="en" sz="1600">
                  <a:solidFill>
                    <a:srgbClr val="073763"/>
                  </a:solidFill>
                  <a:latin typeface="Andika"/>
                  <a:ea typeface="Andika"/>
                  <a:cs typeface="Andika"/>
                  <a:sym typeface="Andika"/>
                </a:rPr>
                <a:t>Time to </a:t>
              </a:r>
              <a:r>
                <a:rPr b="1" i="1" lang="en" sz="1600" u="sng">
                  <a:solidFill>
                    <a:srgbClr val="073763"/>
                  </a:solidFill>
                  <a:latin typeface="Andika"/>
                  <a:ea typeface="Andika"/>
                  <a:cs typeface="Andika"/>
                  <a:sym typeface="Andika"/>
                </a:rPr>
                <a:t>learn</a:t>
              </a:r>
              <a:r>
                <a:rPr b="1" i="1" lang="en" sz="1600">
                  <a:solidFill>
                    <a:srgbClr val="073763"/>
                  </a:solidFill>
                  <a:latin typeface="Andika"/>
                  <a:ea typeface="Andika"/>
                  <a:cs typeface="Andika"/>
                  <a:sym typeface="Andika"/>
                </a:rPr>
                <a:t> what strong readers do.</a:t>
              </a:r>
              <a:endParaRPr/>
            </a:p>
          </p:txBody>
        </p:sp>
        <p:pic>
          <p:nvPicPr>
            <p:cNvPr id="257" name="Google Shape;257;p34" title="2.png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2380207" y="1549213"/>
              <a:ext cx="417454" cy="41745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73763">
                  <a:alpha val="50000"/>
                </a:srgbClr>
              </a:outerShdw>
            </a:effectLst>
          </p:spPr>
        </p:pic>
      </p:grpSp>
      <p:pic>
        <p:nvPicPr>
          <p:cNvPr id="258" name="Google Shape;258;p34" title="Join in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80200" y="1981625"/>
            <a:ext cx="417449" cy="4174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59" name="Google Shape;259;p34" title="3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380206" y="2491244"/>
            <a:ext cx="417454" cy="4174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60" name="Google Shape;260;p34" title="I22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9951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" name="Google Shape;265;p35" title="Amira Dancing.mov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36"/>
          <p:cNvSpPr/>
          <p:nvPr/>
        </p:nvSpPr>
        <p:spPr>
          <a:xfrm>
            <a:off x="5732150" y="0"/>
            <a:ext cx="34119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EBBAF7"/>
              </a:gs>
            </a:gsLst>
            <a:lin ang="1350003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1" name="Google Shape;271;p36"/>
          <p:cNvSpPr txBox="1"/>
          <p:nvPr/>
        </p:nvSpPr>
        <p:spPr>
          <a:xfrm>
            <a:off x="458150" y="1745850"/>
            <a:ext cx="4808400" cy="165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200">
                <a:solidFill>
                  <a:srgbClr val="000000"/>
                </a:solidFill>
                <a:latin typeface="Andika"/>
                <a:ea typeface="Andika"/>
                <a:cs typeface="Andika"/>
                <a:sym typeface="Andika"/>
              </a:rPr>
              <a:t>Lesson </a:t>
            </a:r>
            <a:r>
              <a:rPr lang="en" sz="5200">
                <a:latin typeface="Andika"/>
                <a:ea typeface="Andika"/>
                <a:cs typeface="Andika"/>
                <a:sym typeface="Andika"/>
              </a:rPr>
              <a:t>2</a:t>
            </a:r>
            <a:r>
              <a:rPr lang="en" sz="5200">
                <a:solidFill>
                  <a:srgbClr val="000000"/>
                </a:solidFill>
                <a:latin typeface="Andika"/>
                <a:ea typeface="Andika"/>
                <a:cs typeface="Andika"/>
                <a:sym typeface="Andika"/>
              </a:rPr>
              <a:t>: </a:t>
            </a:r>
            <a:endParaRPr sz="5200">
              <a:solidFill>
                <a:srgbClr val="00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latin typeface="Andika"/>
                <a:ea typeface="Andika"/>
                <a:cs typeface="Andika"/>
                <a:sym typeface="Andika"/>
              </a:rPr>
              <a:t>Practicing to Grow with Amira</a:t>
            </a:r>
            <a:endParaRPr sz="3400">
              <a:solidFill>
                <a:srgbClr val="00000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72" name="Google Shape;272;p36" title="Asset 3@4x (2)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9824" y="443837"/>
            <a:ext cx="2068316" cy="527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36" title="Spotpose_reading.png"/>
          <p:cNvPicPr preferRelativeResize="0"/>
          <p:nvPr/>
        </p:nvPicPr>
        <p:blipFill rotWithShape="1">
          <a:blip r:embed="rId4">
            <a:alphaModFix/>
          </a:blip>
          <a:srcRect b="10762" l="36204" r="0" t="0"/>
          <a:stretch/>
        </p:blipFill>
        <p:spPr>
          <a:xfrm flipH="1">
            <a:off x="4877452" y="303375"/>
            <a:ext cx="4266598" cy="4840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37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9" name="Google Shape;279;p37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2: Practicing to Grow with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80" name="Google Shape;280;p37"/>
          <p:cNvSpPr txBox="1"/>
          <p:nvPr/>
        </p:nvSpPr>
        <p:spPr>
          <a:xfrm>
            <a:off x="2264375" y="1014000"/>
            <a:ext cx="5973000" cy="12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Hi readers!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Last time, I showed you how we start by learning something new. Remember our rhyme? Let’s say it together!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81" name="Google Shape;281;p37" title="AmiraPose_waving.png"/>
          <p:cNvPicPr preferRelativeResize="0"/>
          <p:nvPr/>
        </p:nvPicPr>
        <p:blipFill rotWithShape="1">
          <a:blip r:embed="rId4">
            <a:alphaModFix/>
          </a:blip>
          <a:srcRect b="19781" l="0" r="23071" t="0"/>
          <a:stretch/>
        </p:blipFill>
        <p:spPr>
          <a:xfrm flipH="1">
            <a:off x="-1" y="485050"/>
            <a:ext cx="1930151" cy="440807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82" name="Google Shape;282;p37"/>
          <p:cNvGrpSpPr/>
          <p:nvPr/>
        </p:nvGrpSpPr>
        <p:grpSpPr>
          <a:xfrm>
            <a:off x="2380207" y="2425513"/>
            <a:ext cx="5251018" cy="1436712"/>
            <a:chOff x="2380207" y="1549213"/>
            <a:chExt cx="5251018" cy="1436712"/>
          </a:xfrm>
        </p:grpSpPr>
        <p:sp>
          <p:nvSpPr>
            <p:cNvPr id="283" name="Google Shape;283;p37"/>
            <p:cNvSpPr txBox="1"/>
            <p:nvPr/>
          </p:nvSpPr>
          <p:spPr>
            <a:xfrm>
              <a:off x="2870525" y="1549225"/>
              <a:ext cx="4760700" cy="1436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1" lang="en" sz="1600">
                  <a:solidFill>
                    <a:srgbClr val="073763"/>
                  </a:solidFill>
                  <a:latin typeface="Andika"/>
                  <a:ea typeface="Andika"/>
                  <a:cs typeface="Andika"/>
                  <a:sym typeface="Andika"/>
                </a:rPr>
                <a:t>Ears on.</a:t>
              </a:r>
              <a:endParaRPr b="1" i="1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endParaRPr>
            </a:p>
            <a:p>
              <a:pPr indent="0" lvl="0" marL="0" rtl="0" algn="l">
                <a:spcBef>
                  <a:spcPts val="2000"/>
                </a:spcBef>
                <a:spcAft>
                  <a:spcPts val="0"/>
                </a:spcAft>
                <a:buNone/>
              </a:pPr>
              <a:r>
                <a:rPr b="1" i="1" lang="en" sz="1600">
                  <a:solidFill>
                    <a:srgbClr val="073763"/>
                  </a:solidFill>
                  <a:latin typeface="Andika"/>
                  <a:ea typeface="Andika"/>
                  <a:cs typeface="Andika"/>
                  <a:sym typeface="Andika"/>
                </a:rPr>
                <a:t>Join in too.</a:t>
              </a:r>
              <a:endParaRPr b="1" i="1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endParaRPr>
            </a:p>
            <a:p>
              <a:pPr indent="0" lvl="0" marL="0" rtl="0" algn="l">
                <a:spcBef>
                  <a:spcPts val="2000"/>
                </a:spcBef>
                <a:spcAft>
                  <a:spcPts val="2000"/>
                </a:spcAft>
                <a:buNone/>
              </a:pPr>
              <a:r>
                <a:rPr b="1" i="1" lang="en" sz="1600">
                  <a:solidFill>
                    <a:srgbClr val="073763"/>
                  </a:solidFill>
                  <a:latin typeface="Andika"/>
                  <a:ea typeface="Andika"/>
                  <a:cs typeface="Andika"/>
                  <a:sym typeface="Andika"/>
                </a:rPr>
                <a:t>Time to </a:t>
              </a:r>
              <a:r>
                <a:rPr b="1" i="1" lang="en" sz="1600" u="sng">
                  <a:solidFill>
                    <a:srgbClr val="073763"/>
                  </a:solidFill>
                  <a:latin typeface="Andika"/>
                  <a:ea typeface="Andika"/>
                  <a:cs typeface="Andika"/>
                  <a:sym typeface="Andika"/>
                </a:rPr>
                <a:t>learn</a:t>
              </a:r>
              <a:r>
                <a:rPr b="1" i="1" lang="en" sz="1600">
                  <a:solidFill>
                    <a:srgbClr val="073763"/>
                  </a:solidFill>
                  <a:latin typeface="Andika"/>
                  <a:ea typeface="Andika"/>
                  <a:cs typeface="Andika"/>
                  <a:sym typeface="Andika"/>
                </a:rPr>
                <a:t> what strong readers do.</a:t>
              </a:r>
              <a:endParaRPr/>
            </a:p>
          </p:txBody>
        </p:sp>
        <p:pic>
          <p:nvPicPr>
            <p:cNvPr id="284" name="Google Shape;284;p37" title="2.png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2380207" y="1549213"/>
              <a:ext cx="417454" cy="41745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73763">
                  <a:alpha val="50000"/>
                </a:srgbClr>
              </a:outerShdw>
            </a:effectLst>
          </p:spPr>
        </p:pic>
      </p:grpSp>
      <p:pic>
        <p:nvPicPr>
          <p:cNvPr id="285" name="Google Shape;285;p37" title="Join in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80200" y="2935150"/>
            <a:ext cx="417449" cy="4174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86" name="Google Shape;286;p37" title="3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380206" y="3444769"/>
            <a:ext cx="417454" cy="4174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87" name="Google Shape;287;p37" title="I25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9950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38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93" name="Google Shape;293;p38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2: Practicing to Grow with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94" name="Google Shape;294;p38"/>
          <p:cNvSpPr txBox="1"/>
          <p:nvPr/>
        </p:nvSpPr>
        <p:spPr>
          <a:xfrm>
            <a:off x="2264375" y="1014000"/>
            <a:ext cx="5973000" cy="20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Now it’s time to practice what you learned!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You might click, read, move pieces, break words apart or something else to help your brain grow.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If something feels tricky, use the help button or make your best guess.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95" name="Google Shape;295;p38" title="Amirapose_thumbsup.png"/>
          <p:cNvPicPr preferRelativeResize="0"/>
          <p:nvPr/>
        </p:nvPicPr>
        <p:blipFill rotWithShape="1">
          <a:blip r:embed="rId4">
            <a:alphaModFix/>
          </a:blip>
          <a:srcRect b="24391" l="19302" r="0" t="0"/>
          <a:stretch/>
        </p:blipFill>
        <p:spPr>
          <a:xfrm>
            <a:off x="0" y="491150"/>
            <a:ext cx="2284401" cy="4402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Google Shape;296;p38" title="I26.mp3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09951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39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02" name="Google Shape;302;p39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2: Practicing to Grow with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303" name="Google Shape;303;p39" title="Thinking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5775" y="456150"/>
            <a:ext cx="1544650" cy="8688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04" name="Google Shape;304;p39" title="Amirapose_thinking.png"/>
          <p:cNvPicPr preferRelativeResize="0"/>
          <p:nvPr/>
        </p:nvPicPr>
        <p:blipFill rotWithShape="1">
          <a:blip r:embed="rId5">
            <a:alphaModFix/>
          </a:blip>
          <a:srcRect b="22112" l="17484" r="0" t="0"/>
          <a:stretch/>
        </p:blipFill>
        <p:spPr>
          <a:xfrm>
            <a:off x="0" y="456150"/>
            <a:ext cx="2503125" cy="4430075"/>
          </a:xfrm>
          <a:prstGeom prst="rect">
            <a:avLst/>
          </a:prstGeom>
          <a:noFill/>
          <a:ln>
            <a:noFill/>
          </a:ln>
        </p:spPr>
      </p:pic>
      <p:sp>
        <p:nvSpPr>
          <p:cNvPr id="305" name="Google Shape;305;p39"/>
          <p:cNvSpPr txBox="1"/>
          <p:nvPr/>
        </p:nvSpPr>
        <p:spPr>
          <a:xfrm>
            <a:off x="2264375" y="1007488"/>
            <a:ext cx="5973000" cy="71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Why do you think it’s important to try your best when you're practicing something new?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306" name="Google Shape;306;p39" title="I27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09950" y="4169913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40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12" name="Google Shape;312;p40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2: Practicing to Grow with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13" name="Google Shape;313;p40"/>
          <p:cNvSpPr txBox="1"/>
          <p:nvPr/>
        </p:nvSpPr>
        <p:spPr>
          <a:xfrm>
            <a:off x="2264375" y="1024875"/>
            <a:ext cx="5973000" cy="151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Yes!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When you try your best, your brain gets stronger.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 also learn how to help you — and so does your teacher!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314" name="Google Shape;314;p40" title="Amirapose_excited3.png"/>
          <p:cNvPicPr preferRelativeResize="0"/>
          <p:nvPr/>
        </p:nvPicPr>
        <p:blipFill rotWithShape="1">
          <a:blip r:embed="rId4">
            <a:alphaModFix/>
          </a:blip>
          <a:srcRect b="20166" l="19935" r="0" t="0"/>
          <a:stretch/>
        </p:blipFill>
        <p:spPr>
          <a:xfrm>
            <a:off x="0" y="338763"/>
            <a:ext cx="2238026" cy="4559027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p40" title="Sparkles.gif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>
            <a:off x="-243925" y="515499"/>
            <a:ext cx="2066525" cy="116242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22000"/>
              </a:srgbClr>
            </a:outerShdw>
          </a:effectLst>
        </p:spPr>
      </p:pic>
      <p:pic>
        <p:nvPicPr>
          <p:cNvPr id="316" name="Google Shape;316;p40" title="I28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09951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41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22" name="Google Shape;322;p41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2: Practicing to Grow with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23" name="Google Shape;323;p41"/>
          <p:cNvSpPr txBox="1"/>
          <p:nvPr/>
        </p:nvSpPr>
        <p:spPr>
          <a:xfrm>
            <a:off x="2264375" y="1027525"/>
            <a:ext cx="5973000" cy="2742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Here’s a new rhyme to help you remember: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Let me tell you what each part means.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24" name="Google Shape;324;p41"/>
          <p:cNvSpPr txBox="1"/>
          <p:nvPr/>
        </p:nvSpPr>
        <p:spPr>
          <a:xfrm>
            <a:off x="2745325" y="1670425"/>
            <a:ext cx="4541400" cy="14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Click and play.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Follow through.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Now you </a:t>
            </a:r>
            <a:r>
              <a:rPr b="1" i="1" lang="en" sz="1600" u="sng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practice</a:t>
            </a: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what strong readers do!</a:t>
            </a:r>
            <a:endParaRPr/>
          </a:p>
        </p:txBody>
      </p:sp>
      <p:pic>
        <p:nvPicPr>
          <p:cNvPr id="325" name="Google Shape;325;p41" title="Amirapose_gestureright4.png"/>
          <p:cNvPicPr preferRelativeResize="0"/>
          <p:nvPr/>
        </p:nvPicPr>
        <p:blipFill rotWithShape="1">
          <a:blip r:embed="rId4">
            <a:alphaModFix/>
          </a:blip>
          <a:srcRect b="21054" l="25031" r="0" t="0"/>
          <a:stretch/>
        </p:blipFill>
        <p:spPr>
          <a:xfrm>
            <a:off x="0" y="489700"/>
            <a:ext cx="2082800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" name="Google Shape;326;p41" title="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26450" y="1670436"/>
            <a:ext cx="418867" cy="41886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327" name="Google Shape;327;p41" title="FOllow through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25575" y="2168113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28" name="Google Shape;328;p41" title="Strong Reading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325575" y="2667550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29" name="Google Shape;329;p41" title="I29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9950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/>
          <p:nvPr/>
        </p:nvSpPr>
        <p:spPr>
          <a:xfrm>
            <a:off x="0" y="0"/>
            <a:ext cx="43035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EBBAF7"/>
              </a:gs>
            </a:gsLst>
            <a:lin ang="1350003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Google Shape;71;p15"/>
          <p:cNvSpPr txBox="1"/>
          <p:nvPr>
            <p:ph type="ctrTitle"/>
          </p:nvPr>
        </p:nvSpPr>
        <p:spPr>
          <a:xfrm>
            <a:off x="381950" y="1745850"/>
            <a:ext cx="4014600" cy="165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0">
                <a:latin typeface="Andika"/>
                <a:ea typeface="Andika"/>
                <a:cs typeface="Andika"/>
                <a:sym typeface="Andika"/>
              </a:rPr>
              <a:t>How to Use </a:t>
            </a:r>
            <a:endParaRPr sz="5000"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0">
                <a:latin typeface="Andika"/>
                <a:ea typeface="Andika"/>
                <a:cs typeface="Andika"/>
                <a:sym typeface="Andika"/>
              </a:rPr>
              <a:t>This Deck</a:t>
            </a:r>
            <a:endParaRPr sz="5000"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72" name="Google Shape;72;p15"/>
          <p:cNvSpPr txBox="1"/>
          <p:nvPr/>
        </p:nvSpPr>
        <p:spPr>
          <a:xfrm>
            <a:off x="4572000" y="257700"/>
            <a:ext cx="4242000" cy="462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Before Presenting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38125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050"/>
              <a:buFont typeface="Andika"/>
              <a:buChar char="●"/>
            </a:pPr>
            <a:r>
              <a:rPr b="1" lang="en" sz="105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Preview all slides</a:t>
            </a:r>
            <a:r>
              <a:rPr lang="en" sz="105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: Read through the full presentation to get familiar with the lesson flow and student-facing content.</a:t>
            </a:r>
            <a:endParaRPr sz="105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38125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050"/>
              <a:buChar char="●"/>
            </a:pPr>
            <a:r>
              <a:rPr b="1" lang="en" sz="105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Add your login info: </a:t>
            </a:r>
            <a:r>
              <a:rPr lang="en" sz="105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Update the login slides with your school’s platform, devices, and access pathway.</a:t>
            </a:r>
            <a:endParaRPr sz="105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38125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050"/>
              <a:buChar char="●"/>
            </a:pPr>
            <a:r>
              <a:rPr b="1" lang="en" sz="105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Prepare the rhymes</a:t>
            </a:r>
            <a:r>
              <a:rPr lang="en" sz="105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: Lessons 1–2 have short rhymes to help students remember what to do. Practice saying them aloud before teaching.</a:t>
            </a:r>
            <a:endParaRPr sz="105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38125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050"/>
              <a:buChar char="●"/>
            </a:pPr>
            <a:r>
              <a:rPr b="1" lang="en" sz="105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Watch model videos</a:t>
            </a:r>
            <a:r>
              <a:rPr lang="en" sz="105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: Each lesson has a teacher model video. Practice modeling key points.</a:t>
            </a:r>
            <a:endParaRPr sz="105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During the Lesson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38125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050"/>
              <a:buChar char="●"/>
            </a:pPr>
            <a:r>
              <a:rPr b="1" lang="en" sz="105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Click through and read aloud</a:t>
            </a:r>
            <a:r>
              <a:rPr lang="en" sz="105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: Read the slides aloud to students, or click the audio icon* to hear Amira narrate each one.</a:t>
            </a:r>
            <a:endParaRPr sz="105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38125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050"/>
              <a:buChar char="●"/>
            </a:pPr>
            <a:r>
              <a:rPr b="1" lang="en" sz="105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Ask questions</a:t>
            </a:r>
            <a:r>
              <a:rPr lang="en" sz="105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: Use the questions embedded in the slides to prompt discussion and reflection.</a:t>
            </a:r>
            <a:endParaRPr sz="105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38125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050"/>
              <a:buChar char="●"/>
            </a:pPr>
            <a:r>
              <a:rPr b="1" lang="en" sz="105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Model behaviors</a:t>
            </a:r>
            <a:r>
              <a:rPr lang="en" sz="105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: Show students what successful learning with Amira looks and sounds like.</a:t>
            </a:r>
            <a:endParaRPr sz="105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*</a:t>
            </a: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Animations &amp; audio may lose functionality in .ppt format.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42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35" name="Google Shape;335;p42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2: Practicing to Grow with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36" name="Google Shape;336;p42"/>
          <p:cNvSpPr txBox="1"/>
          <p:nvPr/>
        </p:nvSpPr>
        <p:spPr>
          <a:xfrm>
            <a:off x="2264375" y="1103725"/>
            <a:ext cx="3628800" cy="2893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          </a:t>
            </a: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Click and play.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This is where the fun begins!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It’s time to practice what you learned from the first part of the lesson.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Listen to what I ask you to do, and get ready to jump in.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337" name="Google Shape;337;p42" title="Amirapose_gestureright.png"/>
          <p:cNvPicPr preferRelativeResize="0"/>
          <p:nvPr/>
        </p:nvPicPr>
        <p:blipFill rotWithShape="1">
          <a:blip r:embed="rId4">
            <a:alphaModFix/>
          </a:blip>
          <a:srcRect b="20804" l="24397" r="0" t="0"/>
          <a:stretch/>
        </p:blipFill>
        <p:spPr>
          <a:xfrm>
            <a:off x="0" y="489150"/>
            <a:ext cx="2457451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" name="Google Shape;338;p42" title="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89950" y="1103736"/>
            <a:ext cx="418867" cy="41886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339" name="Google Shape;339;p42" title="Cmopy of Untitled.gif"/>
          <p:cNvPicPr preferRelativeResize="0"/>
          <p:nvPr/>
        </p:nvPicPr>
        <p:blipFill rotWithShape="1">
          <a:blip r:embed="rId6">
            <a:alphaModFix/>
          </a:blip>
          <a:srcRect b="0" l="26496" r="26920" t="0"/>
          <a:stretch/>
        </p:blipFill>
        <p:spPr>
          <a:xfrm>
            <a:off x="6014025" y="1229363"/>
            <a:ext cx="2223350" cy="268477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40" name="Google Shape;340;p42" title="I30.mp3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09951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43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46" name="Google Shape;346;p43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2: Practicing to Grow with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347" name="Google Shape;347;p43" title="Amirapose_gestureright4.png"/>
          <p:cNvPicPr preferRelativeResize="0"/>
          <p:nvPr/>
        </p:nvPicPr>
        <p:blipFill rotWithShape="1">
          <a:blip r:embed="rId4">
            <a:alphaModFix/>
          </a:blip>
          <a:srcRect b="21054" l="25031" r="0" t="0"/>
          <a:stretch/>
        </p:blipFill>
        <p:spPr>
          <a:xfrm>
            <a:off x="0" y="487850"/>
            <a:ext cx="2082800" cy="4408074"/>
          </a:xfrm>
          <a:prstGeom prst="rect">
            <a:avLst/>
          </a:prstGeom>
          <a:noFill/>
          <a:ln>
            <a:noFill/>
          </a:ln>
        </p:spPr>
      </p:pic>
      <p:sp>
        <p:nvSpPr>
          <p:cNvPr id="348" name="Google Shape;348;p43"/>
          <p:cNvSpPr txBox="1"/>
          <p:nvPr/>
        </p:nvSpPr>
        <p:spPr>
          <a:xfrm>
            <a:off x="2208350" y="1102788"/>
            <a:ext cx="6191400" cy="280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          Follow through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9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9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Follow my directions and do your best! If you’re stuck: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Char char="●"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Click            to hear me repeat the directions.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Char char="●"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Click             </a:t>
            </a: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to watch the video again.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When you’re done, click the green buttons to show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you’re ready for the next part!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349" name="Google Shape;349;p43" title="FOllow through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56050" y="1103713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50" name="Google Shape;350;p43" title="Remove background project (2)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323675" y="2103300"/>
            <a:ext cx="457198" cy="52562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51" name="Google Shape;351;p43" title="Remove background project (1)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305025" y="2628925"/>
            <a:ext cx="494500" cy="46152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52" name="Google Shape;352;p43" title="arrow of Untitled.gif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971500" y="3271525"/>
            <a:ext cx="1488826" cy="837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53" name="Google Shape;353;p43" title="I31.mp3">
            <a:hlinkClick r:id="rId9"/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09950" y="4169926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44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359" name="Google Shape;359;p44" title="Amirapose_fist.png"/>
          <p:cNvPicPr preferRelativeResize="0"/>
          <p:nvPr/>
        </p:nvPicPr>
        <p:blipFill rotWithShape="1">
          <a:blip r:embed="rId4">
            <a:alphaModFix/>
          </a:blip>
          <a:srcRect b="23053" l="20998" r="0" t="0"/>
          <a:stretch/>
        </p:blipFill>
        <p:spPr>
          <a:xfrm>
            <a:off x="0" y="445650"/>
            <a:ext cx="2311924" cy="4442926"/>
          </a:xfrm>
          <a:prstGeom prst="rect">
            <a:avLst/>
          </a:prstGeom>
          <a:noFill/>
          <a:ln>
            <a:noFill/>
          </a:ln>
        </p:spPr>
      </p:pic>
      <p:sp>
        <p:nvSpPr>
          <p:cNvPr id="360" name="Google Shape;360;p44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2: Practicing to Grow with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61" name="Google Shape;361;p44"/>
          <p:cNvSpPr txBox="1"/>
          <p:nvPr/>
        </p:nvSpPr>
        <p:spPr>
          <a:xfrm>
            <a:off x="2208350" y="1217313"/>
            <a:ext cx="5516700" cy="24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         </a:t>
            </a: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Now you </a:t>
            </a:r>
            <a:r>
              <a:rPr b="1" i="1" lang="en" sz="1600" u="sng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practice</a:t>
            </a: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what strong readers do.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You already learned something new in the first part of the lesson.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Now it’s your turn to practice it — just like strong readers do every day!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362" name="Google Shape;362;p44" title="Strong Reading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11925" y="1217325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63" name="Google Shape;363;p44" title="I32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09949" y="4169913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45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69" name="Google Shape;369;p45"/>
          <p:cNvSpPr txBox="1"/>
          <p:nvPr/>
        </p:nvSpPr>
        <p:spPr>
          <a:xfrm>
            <a:off x="2239075" y="1027525"/>
            <a:ext cx="5998200" cy="3216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 bet Spot will love this rhyme. Let’s sing it to him! Ready, set, go!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Great work! Now, your teacher is going to show you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what this looks like.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370" name="Google Shape;370;p45" title="Amirapose_surprised.png"/>
          <p:cNvPicPr preferRelativeResize="0"/>
          <p:nvPr/>
        </p:nvPicPr>
        <p:blipFill rotWithShape="1">
          <a:blip r:embed="rId4">
            <a:alphaModFix/>
          </a:blip>
          <a:srcRect b="25882" l="29493" r="0" t="0"/>
          <a:stretch/>
        </p:blipFill>
        <p:spPr>
          <a:xfrm>
            <a:off x="0" y="488650"/>
            <a:ext cx="2284399" cy="4402524"/>
          </a:xfrm>
          <a:prstGeom prst="rect">
            <a:avLst/>
          </a:prstGeom>
          <a:noFill/>
          <a:ln>
            <a:noFill/>
          </a:ln>
        </p:spPr>
      </p:pic>
      <p:sp>
        <p:nvSpPr>
          <p:cNvPr id="371" name="Google Shape;371;p45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2: Practicing to Grow with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72" name="Google Shape;372;p45"/>
          <p:cNvSpPr txBox="1"/>
          <p:nvPr/>
        </p:nvSpPr>
        <p:spPr>
          <a:xfrm>
            <a:off x="2736713" y="1862875"/>
            <a:ext cx="4541400" cy="14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Click and play.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Follow through.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Now you </a:t>
            </a:r>
            <a:r>
              <a:rPr b="1" i="1" lang="en" sz="1600" u="sng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practice</a:t>
            </a: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what strong readers do!</a:t>
            </a:r>
            <a:endParaRPr/>
          </a:p>
        </p:txBody>
      </p:sp>
      <p:pic>
        <p:nvPicPr>
          <p:cNvPr id="373" name="Google Shape;373;p45" title="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17838" y="1862886"/>
            <a:ext cx="418867" cy="41886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374" name="Google Shape;374;p45" title="FOllow through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16962" y="2360563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75" name="Google Shape;375;p45" title="Strong Reading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316963" y="2860000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76" name="Google Shape;376;p45" title="I33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29062" y="4189038"/>
            <a:ext cx="418975" cy="41897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77" name="Google Shape;377;p45" title="Spotpose_sitting.png"/>
          <p:cNvPicPr preferRelativeResize="0"/>
          <p:nvPr/>
        </p:nvPicPr>
        <p:blipFill rotWithShape="1">
          <a:blip r:embed="rId10">
            <a:alphaModFix/>
          </a:blip>
          <a:srcRect b="10297" l="52660" r="0" t="0"/>
          <a:stretch/>
        </p:blipFill>
        <p:spPr>
          <a:xfrm flipH="1">
            <a:off x="7589276" y="2753250"/>
            <a:ext cx="1554724" cy="2136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2" name="Google Shape;382;p46" title="INSTRUCT | Introducing Amira | Lesson 2 Modeling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19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47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88" name="Google Shape;388;p47"/>
          <p:cNvSpPr txBox="1"/>
          <p:nvPr/>
        </p:nvSpPr>
        <p:spPr>
          <a:xfrm>
            <a:off x="2264375" y="1000575"/>
            <a:ext cx="5973000" cy="3093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That was fun! Now let’s reflect on what you learned.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Try talking about these questions with your class: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Char char="●"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What kind of things might you do during the activity part of the lesson?</a:t>
            </a:r>
            <a:endParaRPr b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Char char="●"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What should you do if you don’t understand the directions?</a:t>
            </a:r>
            <a:endParaRPr b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Char char="●"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How does trying your best help your brain grow?</a:t>
            </a:r>
            <a:endParaRPr b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500"/>
              </a:spcBef>
              <a:spcAft>
                <a:spcPts val="200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89" name="Google Shape;389;p47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2: Practicing to Grow with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390" name="Google Shape;390;p47" title="Thinking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5775" y="481075"/>
            <a:ext cx="1544650" cy="8688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91" name="Google Shape;391;p47" title="Amirapose_thinking.png"/>
          <p:cNvPicPr preferRelativeResize="0"/>
          <p:nvPr/>
        </p:nvPicPr>
        <p:blipFill rotWithShape="1">
          <a:blip r:embed="rId5">
            <a:alphaModFix/>
          </a:blip>
          <a:srcRect b="22112" l="17484" r="0" t="0"/>
          <a:stretch/>
        </p:blipFill>
        <p:spPr>
          <a:xfrm>
            <a:off x="0" y="459400"/>
            <a:ext cx="2503125" cy="443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2" name="Google Shape;392;p47" title="I35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09937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48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98" name="Google Shape;398;p48"/>
          <p:cNvSpPr txBox="1"/>
          <p:nvPr/>
        </p:nvSpPr>
        <p:spPr>
          <a:xfrm>
            <a:off x="2264375" y="1000575"/>
            <a:ext cx="5973000" cy="2592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Remember: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You’re ready to go! Let’s get this </a:t>
            </a:r>
            <a:r>
              <a:rPr b="1" i="1" lang="en" sz="1600" u="sng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practice</a:t>
            </a: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party started!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399" name="Google Shape;399;p48" title="Amirapose_thumbsup.png"/>
          <p:cNvPicPr preferRelativeResize="0"/>
          <p:nvPr/>
        </p:nvPicPr>
        <p:blipFill rotWithShape="1">
          <a:blip r:embed="rId4">
            <a:alphaModFix/>
          </a:blip>
          <a:srcRect b="24391" l="19302" r="0" t="0"/>
          <a:stretch/>
        </p:blipFill>
        <p:spPr>
          <a:xfrm>
            <a:off x="0" y="485325"/>
            <a:ext cx="2284401" cy="4402524"/>
          </a:xfrm>
          <a:prstGeom prst="rect">
            <a:avLst/>
          </a:prstGeom>
          <a:noFill/>
          <a:ln>
            <a:noFill/>
          </a:ln>
        </p:spPr>
      </p:pic>
      <p:sp>
        <p:nvSpPr>
          <p:cNvPr id="400" name="Google Shape;400;p48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2: Practicing to Grow with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401" name="Google Shape;401;p48"/>
          <p:cNvSpPr txBox="1"/>
          <p:nvPr/>
        </p:nvSpPr>
        <p:spPr>
          <a:xfrm>
            <a:off x="2754300" y="1553600"/>
            <a:ext cx="4541400" cy="14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Click and play.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Follow through.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Now you </a:t>
            </a:r>
            <a:r>
              <a:rPr b="1" i="1" lang="en" sz="1600" u="sng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practice</a:t>
            </a: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what strong readers do!</a:t>
            </a:r>
            <a:endParaRPr/>
          </a:p>
        </p:txBody>
      </p:sp>
      <p:pic>
        <p:nvPicPr>
          <p:cNvPr id="402" name="Google Shape;402;p48" title="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35425" y="1553611"/>
            <a:ext cx="418867" cy="41886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403" name="Google Shape;403;p48" title="FOllow through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34550" y="2051288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404" name="Google Shape;404;p48" title="Strong Reading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334550" y="2550725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405" name="Google Shape;405;p48" title="I36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9926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" name="Google Shape;410;p49" title="Amira Dancing.mov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6"/>
          <p:cNvSpPr/>
          <p:nvPr/>
        </p:nvSpPr>
        <p:spPr>
          <a:xfrm>
            <a:off x="5732150" y="0"/>
            <a:ext cx="34119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EBBAF7"/>
              </a:gs>
            </a:gsLst>
            <a:lin ang="1350003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p16"/>
          <p:cNvSpPr txBox="1"/>
          <p:nvPr/>
        </p:nvSpPr>
        <p:spPr>
          <a:xfrm>
            <a:off x="305750" y="1745850"/>
            <a:ext cx="5718300" cy="165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Getting Started: Meet Amira</a:t>
            </a:r>
            <a:endParaRPr sz="5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79" name="Google Shape;79;p16" title="Asset 3@4x (2)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9824" y="443837"/>
            <a:ext cx="2068316" cy="527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 title="Amira-handsonhips-pose.png"/>
          <p:cNvPicPr preferRelativeResize="0"/>
          <p:nvPr/>
        </p:nvPicPr>
        <p:blipFill rotWithShape="1">
          <a:blip r:embed="rId4">
            <a:alphaModFix/>
          </a:blip>
          <a:srcRect b="54312" l="0" r="0" t="0"/>
          <a:stretch/>
        </p:blipFill>
        <p:spPr>
          <a:xfrm>
            <a:off x="5131750" y="597675"/>
            <a:ext cx="3876575" cy="45457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7"/>
          <p:cNvSpPr txBox="1"/>
          <p:nvPr>
            <p:ph idx="1" type="subTitle"/>
          </p:nvPr>
        </p:nvSpPr>
        <p:spPr>
          <a:xfrm>
            <a:off x="38100" y="34050"/>
            <a:ext cx="25941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Getting Started: Meet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86" name="Google Shape;86;p17"/>
          <p:cNvSpPr txBox="1"/>
          <p:nvPr>
            <p:ph idx="1" type="subTitle"/>
          </p:nvPr>
        </p:nvSpPr>
        <p:spPr>
          <a:xfrm>
            <a:off x="8212100" y="34050"/>
            <a:ext cx="8937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87" name="Google Shape;87;p17"/>
          <p:cNvSpPr txBox="1"/>
          <p:nvPr/>
        </p:nvSpPr>
        <p:spPr>
          <a:xfrm>
            <a:off x="2188175" y="1014000"/>
            <a:ext cx="5973000" cy="23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Hi there, readers!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I’m Amira, your teacher’s reading assistant!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I’m here to help you become a </a:t>
            </a: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stronger</a:t>
            </a: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and more </a:t>
            </a: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confident</a:t>
            </a: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reader.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We’re going to have so much fun together.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88" name="Google Shape;88;p17" title="AmiraPose_waving.png"/>
          <p:cNvPicPr preferRelativeResize="0"/>
          <p:nvPr/>
        </p:nvPicPr>
        <p:blipFill rotWithShape="1">
          <a:blip r:embed="rId4">
            <a:alphaModFix/>
          </a:blip>
          <a:srcRect b="19781" l="0" r="23071" t="0"/>
          <a:stretch/>
        </p:blipFill>
        <p:spPr>
          <a:xfrm flipH="1">
            <a:off x="-1" y="454700"/>
            <a:ext cx="1930151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 title="I5.mp3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09950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90" name="Google Shape;90;p17"/>
          <p:cNvSpPr txBox="1"/>
          <p:nvPr/>
        </p:nvSpPr>
        <p:spPr>
          <a:xfrm>
            <a:off x="767150" y="4160775"/>
            <a:ext cx="12897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9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&lt;- Click to hear Amira read this slide.</a:t>
            </a:r>
            <a:endParaRPr b="1" sz="9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/>
          <p:cNvSpPr txBox="1"/>
          <p:nvPr>
            <p:ph idx="1" type="subTitle"/>
          </p:nvPr>
        </p:nvSpPr>
        <p:spPr>
          <a:xfrm>
            <a:off x="38100" y="34050"/>
            <a:ext cx="25941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Getting Started: Meet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96" name="Google Shape;96;p18"/>
          <p:cNvSpPr txBox="1"/>
          <p:nvPr>
            <p:ph idx="1" type="subTitle"/>
          </p:nvPr>
        </p:nvSpPr>
        <p:spPr>
          <a:xfrm>
            <a:off x="8212100" y="34050"/>
            <a:ext cx="8937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97" name="Google Shape;97;p18"/>
          <p:cNvSpPr txBox="1"/>
          <p:nvPr/>
        </p:nvSpPr>
        <p:spPr>
          <a:xfrm>
            <a:off x="2274525" y="1036450"/>
            <a:ext cx="5681100" cy="319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Here’s how it works: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Now, watch this video of a student just like you learning with me!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98" name="Google Shape;98;p18"/>
          <p:cNvSpPr txBox="1"/>
          <p:nvPr/>
        </p:nvSpPr>
        <p:spPr>
          <a:xfrm>
            <a:off x="2837775" y="1728700"/>
            <a:ext cx="5334300" cy="1510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rgbClr val="FFFFFF"/>
                </a:highlight>
                <a:latin typeface="Andika"/>
                <a:ea typeface="Andika"/>
                <a:cs typeface="Andika"/>
                <a:sym typeface="Andika"/>
              </a:rPr>
              <a:t>I teach you something new.</a:t>
            </a:r>
            <a:endParaRPr sz="1600">
              <a:solidFill>
                <a:srgbClr val="073763"/>
              </a:solidFill>
              <a:highlight>
                <a:srgbClr val="FFFFFF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rgbClr val="FFFFFF"/>
                </a:highlight>
                <a:latin typeface="Andika"/>
                <a:ea typeface="Andika"/>
                <a:cs typeface="Andika"/>
                <a:sym typeface="Andika"/>
              </a:rPr>
              <a:t>You try it out through a fun activity.</a:t>
            </a:r>
            <a:endParaRPr sz="1600">
              <a:solidFill>
                <a:srgbClr val="073763"/>
              </a:solidFill>
              <a:highlight>
                <a:srgbClr val="FFFFFF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rgbClr val="FFFFFF"/>
                </a:highlight>
                <a:latin typeface="Andika"/>
                <a:ea typeface="Andika"/>
                <a:cs typeface="Andika"/>
                <a:sym typeface="Andika"/>
              </a:rPr>
              <a:t>We grow your reading skills together!</a:t>
            </a:r>
            <a:endParaRPr/>
          </a:p>
        </p:txBody>
      </p:sp>
      <p:pic>
        <p:nvPicPr>
          <p:cNvPr id="99" name="Google Shape;99;p18" title="3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49556" y="2821744"/>
            <a:ext cx="417454" cy="4174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100" name="Google Shape;100;p18" title="Amirapose_pointing.png"/>
          <p:cNvPicPr preferRelativeResize="0"/>
          <p:nvPr/>
        </p:nvPicPr>
        <p:blipFill rotWithShape="1">
          <a:blip r:embed="rId5">
            <a:alphaModFix/>
          </a:blip>
          <a:srcRect b="20565" l="19704" r="0" t="0"/>
          <a:stretch/>
        </p:blipFill>
        <p:spPr>
          <a:xfrm>
            <a:off x="0" y="454700"/>
            <a:ext cx="2250846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8" title="1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34875" y="2274511"/>
            <a:ext cx="418867" cy="41886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102" name="Google Shape;102;p18" title="Introducing Amira Graphics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334000" y="1725500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103" name="Google Shape;103;p18" title="I6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9946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p19" title="Instruct_FirstGrader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51434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0"/>
          <p:cNvSpPr/>
          <p:nvPr/>
        </p:nvSpPr>
        <p:spPr>
          <a:xfrm>
            <a:off x="5732150" y="0"/>
            <a:ext cx="34119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EBBAF7"/>
              </a:gs>
            </a:gsLst>
            <a:lin ang="1350003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p20"/>
          <p:cNvSpPr txBox="1"/>
          <p:nvPr/>
        </p:nvSpPr>
        <p:spPr>
          <a:xfrm>
            <a:off x="305750" y="1745850"/>
            <a:ext cx="5718300" cy="165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200">
                <a:solidFill>
                  <a:srgbClr val="000000"/>
                </a:solidFill>
                <a:latin typeface="Andika"/>
                <a:ea typeface="Andika"/>
                <a:cs typeface="Andika"/>
                <a:sym typeface="Andika"/>
              </a:rPr>
              <a:t>Getting Started: Logging In</a:t>
            </a:r>
            <a:endParaRPr sz="5200">
              <a:solidFill>
                <a:srgbClr val="00000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15" name="Google Shape;115;p20" title="Amirapose_excited3.png"/>
          <p:cNvPicPr preferRelativeResize="0"/>
          <p:nvPr/>
        </p:nvPicPr>
        <p:blipFill rotWithShape="1">
          <a:blip r:embed="rId3">
            <a:alphaModFix/>
          </a:blip>
          <a:srcRect b="49461" l="0" r="0" t="0"/>
          <a:stretch/>
        </p:blipFill>
        <p:spPr>
          <a:xfrm flipH="1">
            <a:off x="4226201" y="430925"/>
            <a:ext cx="4595124" cy="4744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1"/>
          <p:cNvSpPr txBox="1"/>
          <p:nvPr>
            <p:ph idx="1" type="subTitle"/>
          </p:nvPr>
        </p:nvSpPr>
        <p:spPr>
          <a:xfrm>
            <a:off x="38100" y="34050"/>
            <a:ext cx="25941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Getting Started: Logging In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1" name="Google Shape;121;p21"/>
          <p:cNvSpPr txBox="1"/>
          <p:nvPr>
            <p:ph idx="1" type="subTitle"/>
          </p:nvPr>
        </p:nvSpPr>
        <p:spPr>
          <a:xfrm>
            <a:off x="8212100" y="34050"/>
            <a:ext cx="8937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22" name="Google Shape;122;p21" title="Log In Laptop.png"/>
          <p:cNvPicPr preferRelativeResize="0"/>
          <p:nvPr/>
        </p:nvPicPr>
        <p:blipFill rotWithShape="1">
          <a:blip r:embed="rId4">
            <a:alphaModFix/>
          </a:blip>
          <a:srcRect b="0" l="4462" r="4279" t="0"/>
          <a:stretch/>
        </p:blipFill>
        <p:spPr>
          <a:xfrm>
            <a:off x="3370775" y="1742963"/>
            <a:ext cx="3684951" cy="2015075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21"/>
          <p:cNvSpPr txBox="1"/>
          <p:nvPr/>
        </p:nvSpPr>
        <p:spPr>
          <a:xfrm>
            <a:off x="2426925" y="1071050"/>
            <a:ext cx="5476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Let me show you how to log in!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24" name="Google Shape;124;p21" title="moving up.gif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18425" y="2492149"/>
            <a:ext cx="1655126" cy="93097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10000"/>
              </a:srgbClr>
            </a:outerShdw>
          </a:effectLst>
        </p:spPr>
      </p:pic>
      <p:pic>
        <p:nvPicPr>
          <p:cNvPr id="125" name="Google Shape;125;p21" title="Amirapose_pointing.png"/>
          <p:cNvPicPr preferRelativeResize="0"/>
          <p:nvPr/>
        </p:nvPicPr>
        <p:blipFill rotWithShape="1">
          <a:blip r:embed="rId6">
            <a:alphaModFix/>
          </a:blip>
          <a:srcRect b="20565" l="19704" r="0" t="0"/>
          <a:stretch/>
        </p:blipFill>
        <p:spPr>
          <a:xfrm>
            <a:off x="0" y="454700"/>
            <a:ext cx="2250846" cy="4408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