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5143500" cx="9144000"/>
  <p:notesSz cx="6858000" cy="9144000"/>
  <p:embeddedFontLst>
    <p:embeddedFont>
      <p:font typeface="Andika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Andika-regular.fnt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Andika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Andika-boldItalic.fntdata"/><Relationship Id="rId30" Type="http://schemas.openxmlformats.org/officeDocument/2006/relationships/font" Target="fonts/Andika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ipractice6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3d4dbda05e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3d4dbda05e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633c867631_1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633c867631_1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Enter your school’s login instructions ahead of time.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44ca0ad80e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44ca0ad80e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722ec6d72f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722ec6d72f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633c867631_1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3633c867631_1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722ec6d72f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722ec6d72f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722ec6d72f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722ec6d72f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722ec6d72f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722ec6d72f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633c867631_1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3633c867631_1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Pause to discuss the question with students before moving onto the next slide.</a:t>
            </a:r>
            <a:endParaRPr b="1" sz="1200">
              <a:solidFill>
                <a:srgbClr val="1C4587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720db71423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720db71423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722ec6d72f_0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3722ec6d72f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324c61e0c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324c61e0c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63b9ca268a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363b9ca268a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720db71423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3720db71423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72b868069e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372b868069e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Take a dance break!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6324c61e0c_0_2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6324c61e0c_0_2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44ca0ad80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44ca0ad80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633c867631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633c867631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NOTE: Animations &amp; audio may lose functionality in .ppt format.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633c867631_1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633c867631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633c867631_1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633c867631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Vimeo: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https://vimeo.com/user202593770/ipractice6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44ca0ad80e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44ca0ad80e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633c867631_1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633c867631_1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E6FAF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E6FAF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6FAF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g"/><Relationship Id="rId4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3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jpg"/><Relationship Id="rId4" Type="http://schemas.openxmlformats.org/officeDocument/2006/relationships/image" Target="../media/image14.png"/><Relationship Id="rId10" Type="http://schemas.openxmlformats.org/officeDocument/2006/relationships/image" Target="../media/image2.png"/><Relationship Id="rId9" Type="http://schemas.openxmlformats.org/officeDocument/2006/relationships/hyperlink" Target="http://drive.google.com/file/d/13LXZh1azlXkqkm-lTswR-IWsh9HK380L/view" TargetMode="External"/><Relationship Id="rId5" Type="http://schemas.openxmlformats.org/officeDocument/2006/relationships/image" Target="../media/image11.png"/><Relationship Id="rId6" Type="http://schemas.openxmlformats.org/officeDocument/2006/relationships/image" Target="../media/image9.png"/><Relationship Id="rId7" Type="http://schemas.openxmlformats.org/officeDocument/2006/relationships/image" Target="../media/image18.png"/><Relationship Id="rId8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g"/><Relationship Id="rId4" Type="http://schemas.openxmlformats.org/officeDocument/2006/relationships/image" Target="../media/image22.png"/><Relationship Id="rId5" Type="http://schemas.openxmlformats.org/officeDocument/2006/relationships/image" Target="../media/image18.png"/><Relationship Id="rId6" Type="http://schemas.openxmlformats.org/officeDocument/2006/relationships/image" Target="../media/image4.png"/><Relationship Id="rId7" Type="http://schemas.openxmlformats.org/officeDocument/2006/relationships/hyperlink" Target="http://drive.google.com/file/d/1qRvYBAyibfKK-nE4yO0qorq1DFaXZ7SF/view" TargetMode="External"/><Relationship Id="rId8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jpg"/><Relationship Id="rId4" Type="http://schemas.openxmlformats.org/officeDocument/2006/relationships/image" Target="../media/image14.png"/><Relationship Id="rId5" Type="http://schemas.openxmlformats.org/officeDocument/2006/relationships/image" Target="../media/image22.png"/><Relationship Id="rId6" Type="http://schemas.openxmlformats.org/officeDocument/2006/relationships/image" Target="../media/image30.png"/><Relationship Id="rId7" Type="http://schemas.openxmlformats.org/officeDocument/2006/relationships/hyperlink" Target="http://drive.google.com/file/d/1rMoUJ2_1_SO-zyJblJ5DGXrwPdCes481/view" TargetMode="External"/><Relationship Id="rId8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jpg"/><Relationship Id="rId4" Type="http://schemas.openxmlformats.org/officeDocument/2006/relationships/image" Target="../media/image11.png"/><Relationship Id="rId5" Type="http://schemas.openxmlformats.org/officeDocument/2006/relationships/image" Target="../media/image28.png"/><Relationship Id="rId6" Type="http://schemas.openxmlformats.org/officeDocument/2006/relationships/image" Target="../media/image33.png"/><Relationship Id="rId7" Type="http://schemas.openxmlformats.org/officeDocument/2006/relationships/hyperlink" Target="http://drive.google.com/file/d/1amGqT2Z97__sG1jgL-nTz4iqLdELjGvj/view" TargetMode="External"/><Relationship Id="rId8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jpg"/><Relationship Id="rId4" Type="http://schemas.openxmlformats.org/officeDocument/2006/relationships/image" Target="../media/image24.png"/><Relationship Id="rId5" Type="http://schemas.openxmlformats.org/officeDocument/2006/relationships/image" Target="../media/image9.png"/><Relationship Id="rId6" Type="http://schemas.openxmlformats.org/officeDocument/2006/relationships/image" Target="../media/image19.png"/><Relationship Id="rId7" Type="http://schemas.openxmlformats.org/officeDocument/2006/relationships/hyperlink" Target="http://drive.google.com/file/d/16nsw0ltKonOCFb62Zik0kQv3MoZsIwQ_/view" TargetMode="External"/><Relationship Id="rId8" Type="http://schemas.openxmlformats.org/officeDocument/2006/relationships/image" Target="../media/image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jpg"/><Relationship Id="rId4" Type="http://schemas.openxmlformats.org/officeDocument/2006/relationships/image" Target="../media/image15.gif"/><Relationship Id="rId5" Type="http://schemas.openxmlformats.org/officeDocument/2006/relationships/image" Target="../media/image33.png"/><Relationship Id="rId6" Type="http://schemas.openxmlformats.org/officeDocument/2006/relationships/hyperlink" Target="http://drive.google.com/file/d/1KEKtQdZ0RUaAXUeAcQUjDDCIQ9uU2rmQ/view" TargetMode="External"/><Relationship Id="rId7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3.jpg"/><Relationship Id="rId4" Type="http://schemas.openxmlformats.org/officeDocument/2006/relationships/image" Target="../media/image21.png"/><Relationship Id="rId5" Type="http://schemas.openxmlformats.org/officeDocument/2006/relationships/image" Target="../media/image27.png"/><Relationship Id="rId6" Type="http://schemas.openxmlformats.org/officeDocument/2006/relationships/hyperlink" Target="http://drive.google.com/file/d/1bIGYw6rlaYGePVRpK9YiJ89AeTz6WR28/view" TargetMode="External"/><Relationship Id="rId7" Type="http://schemas.openxmlformats.org/officeDocument/2006/relationships/image" Target="../media/image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jpg"/><Relationship Id="rId4" Type="http://schemas.openxmlformats.org/officeDocument/2006/relationships/image" Target="../media/image14.png"/><Relationship Id="rId10" Type="http://schemas.openxmlformats.org/officeDocument/2006/relationships/image" Target="../media/image2.png"/><Relationship Id="rId9" Type="http://schemas.openxmlformats.org/officeDocument/2006/relationships/hyperlink" Target="http://drive.google.com/file/d/1bSAGP_xuyfuCcKQBgbBl6uizJh5AN7Ld/view" TargetMode="External"/><Relationship Id="rId5" Type="http://schemas.openxmlformats.org/officeDocument/2006/relationships/image" Target="../media/image11.png"/><Relationship Id="rId6" Type="http://schemas.openxmlformats.org/officeDocument/2006/relationships/image" Target="../media/image9.png"/><Relationship Id="rId7" Type="http://schemas.openxmlformats.org/officeDocument/2006/relationships/image" Target="../media/image18.png"/><Relationship Id="rId8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4.xml"/><Relationship Id="rId4" Type="http://schemas.openxmlformats.org/officeDocument/2006/relationships/slide" Target="/ppt/slides/slide4.xml"/><Relationship Id="rId5" Type="http://schemas.openxmlformats.org/officeDocument/2006/relationships/slide" Target="/ppt/slides/slide8.xml"/><Relationship Id="rId6" Type="http://schemas.openxmlformats.org/officeDocument/2006/relationships/slide" Target="/ppt/slides/slide11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3.jpg"/><Relationship Id="rId4" Type="http://schemas.openxmlformats.org/officeDocument/2006/relationships/image" Target="../media/image23.png"/><Relationship Id="rId5" Type="http://schemas.openxmlformats.org/officeDocument/2006/relationships/image" Target="../media/image30.png"/><Relationship Id="rId6" Type="http://schemas.openxmlformats.org/officeDocument/2006/relationships/hyperlink" Target="http://drive.google.com/file/d/1cJvN6r-NwJmZn-pHi6mBTtLdnshKWYSS/view" TargetMode="External"/><Relationship Id="rId7" Type="http://schemas.openxmlformats.org/officeDocument/2006/relationships/image" Target="../media/image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3.jpg"/><Relationship Id="rId4" Type="http://schemas.openxmlformats.org/officeDocument/2006/relationships/image" Target="../media/image30.png"/><Relationship Id="rId5" Type="http://schemas.openxmlformats.org/officeDocument/2006/relationships/hyperlink" Target="http://drive.google.com/file/d/160_GN9Q5g1javAn-XFfOXcSvDEmV-WQa/view" TargetMode="External"/><Relationship Id="rId6" Type="http://schemas.openxmlformats.org/officeDocument/2006/relationships/image" Target="../media/image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://drive.google.com/file/d/17ofuRWK1IMpkgqSF1HShkucXXZGv69bT/view" TargetMode="External"/><Relationship Id="rId4" Type="http://schemas.openxmlformats.org/officeDocument/2006/relationships/image" Target="../media/image2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Relationship Id="rId4" Type="http://schemas.openxmlformats.org/officeDocument/2006/relationships/image" Target="../media/image6.png"/><Relationship Id="rId5" Type="http://schemas.openxmlformats.org/officeDocument/2006/relationships/hyperlink" Target="http://drive.google.com/file/d/1zC2TZN4wgvlsVJz2hsdi9u34tvCCKkn7/view" TargetMode="External"/><Relationship Id="rId6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jpg"/><Relationship Id="rId4" Type="http://schemas.openxmlformats.org/officeDocument/2006/relationships/image" Target="../media/image8.png"/><Relationship Id="rId9" Type="http://schemas.openxmlformats.org/officeDocument/2006/relationships/image" Target="../media/image2.png"/><Relationship Id="rId5" Type="http://schemas.openxmlformats.org/officeDocument/2006/relationships/image" Target="../media/image16.png"/><Relationship Id="rId6" Type="http://schemas.openxmlformats.org/officeDocument/2006/relationships/image" Target="../media/image12.png"/><Relationship Id="rId7" Type="http://schemas.openxmlformats.org/officeDocument/2006/relationships/image" Target="../media/image17.png"/><Relationship Id="rId8" Type="http://schemas.openxmlformats.org/officeDocument/2006/relationships/hyperlink" Target="http://drive.google.com/file/d/1oGi1NYBt4N7GQWhr7nxMB8_8heGQ9ksq/view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rive.google.com/file/d/10xgBEpPI4nBoqwEfwW6bDMQn6XZJ5UqD/view" TargetMode="External"/><Relationship Id="rId4" Type="http://schemas.openxmlformats.org/officeDocument/2006/relationships/image" Target="../media/image10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2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g"/><Relationship Id="rId4" Type="http://schemas.openxmlformats.org/officeDocument/2006/relationships/image" Target="../media/image25.png"/><Relationship Id="rId5" Type="http://schemas.openxmlformats.org/officeDocument/2006/relationships/image" Target="../media/image7.gif"/><Relationship Id="rId6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419750" y="0"/>
            <a:ext cx="47244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ctrTitle"/>
          </p:nvPr>
        </p:nvSpPr>
        <p:spPr>
          <a:xfrm>
            <a:off x="381950" y="1745850"/>
            <a:ext cx="41838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Introducing Amira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381950" y="3397650"/>
            <a:ext cx="2594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3rd-8th Grade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7" name="Google Shape;57;p13" title="AmiraPose_waving.png"/>
          <p:cNvPicPr preferRelativeResize="0"/>
          <p:nvPr/>
        </p:nvPicPr>
        <p:blipFill rotWithShape="1">
          <a:blip r:embed="rId3">
            <a:alphaModFix/>
          </a:blip>
          <a:srcRect b="55775" l="0" r="-2965" t="0"/>
          <a:stretch/>
        </p:blipFill>
        <p:spPr>
          <a:xfrm>
            <a:off x="4365925" y="597675"/>
            <a:ext cx="4831776" cy="4545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 title="Asset 3@4x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2" name="Google Shape;132;p22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3" name="Google Shape;133;p22"/>
          <p:cNvSpPr txBox="1"/>
          <p:nvPr/>
        </p:nvSpPr>
        <p:spPr>
          <a:xfrm>
            <a:off x="2274525" y="1052450"/>
            <a:ext cx="57372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4" name="Google Shape;134;p22" title="Amirapose_pointing2.png"/>
          <p:cNvPicPr preferRelativeResize="0"/>
          <p:nvPr/>
        </p:nvPicPr>
        <p:blipFill rotWithShape="1">
          <a:blip r:embed="rId4">
            <a:alphaModFix/>
          </a:blip>
          <a:srcRect b="23076" l="22160" r="0" t="0"/>
          <a:stretch/>
        </p:blipFill>
        <p:spPr>
          <a:xfrm>
            <a:off x="0" y="484425"/>
            <a:ext cx="2253301" cy="4408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3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23"/>
          <p:cNvSpPr txBox="1"/>
          <p:nvPr/>
        </p:nvSpPr>
        <p:spPr>
          <a:xfrm>
            <a:off x="458150" y="1745850"/>
            <a:ext cx="4808400" cy="2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Lesson: </a:t>
            </a:r>
            <a:endParaRPr sz="52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Andika"/>
                <a:ea typeface="Andika"/>
                <a:cs typeface="Andika"/>
                <a:sym typeface="Andika"/>
              </a:rPr>
              <a:t>Learn with Amira</a:t>
            </a:r>
            <a:endParaRPr sz="34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41" name="Google Shape;141;p23" title="Asset 3@4x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3" title="Amirapose_gestureright.png"/>
          <p:cNvPicPr preferRelativeResize="0"/>
          <p:nvPr/>
        </p:nvPicPr>
        <p:blipFill rotWithShape="1">
          <a:blip r:embed="rId4">
            <a:alphaModFix/>
          </a:blip>
          <a:srcRect b="50517" l="0" r="0" t="0"/>
          <a:stretch/>
        </p:blipFill>
        <p:spPr>
          <a:xfrm flipH="1">
            <a:off x="3782576" y="586100"/>
            <a:ext cx="5378499" cy="4557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4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8" name="Google Shape;148;p24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9" name="Google Shape;149;p24"/>
          <p:cNvSpPr txBox="1"/>
          <p:nvPr/>
        </p:nvSpPr>
        <p:spPr>
          <a:xfrm>
            <a:off x="2165075" y="1078350"/>
            <a:ext cx="60387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Today, I’m going to show you how I start each activity with four key parts:</a:t>
            </a:r>
            <a:endParaRPr sz="1200"/>
          </a:p>
        </p:txBody>
      </p:sp>
      <p:sp>
        <p:nvSpPr>
          <p:cNvPr id="150" name="Google Shape;150;p24"/>
          <p:cNvSpPr txBox="1"/>
          <p:nvPr/>
        </p:nvSpPr>
        <p:spPr>
          <a:xfrm>
            <a:off x="2243725" y="3724550"/>
            <a:ext cx="5883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I’ll explain each one and why it’s important. </a:t>
            </a:r>
            <a:endParaRPr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1" name="Google Shape;151;p24" title="Join in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9879" y="1974825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152" name="Google Shape;152;p24" title="Join in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06084" y="1974825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153" name="Google Shape;153;p24" title="Join in (4)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62288" y="1974825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154" name="Google Shape;154;p24" title="Join in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93675" y="1974825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sp>
        <p:nvSpPr>
          <p:cNvPr id="155" name="Google Shape;155;p24"/>
          <p:cNvSpPr txBox="1"/>
          <p:nvPr/>
        </p:nvSpPr>
        <p:spPr>
          <a:xfrm>
            <a:off x="2243713" y="3001550"/>
            <a:ext cx="1315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Learning Intention</a:t>
            </a:r>
            <a:endParaRPr b="1" sz="1200"/>
          </a:p>
        </p:txBody>
      </p:sp>
      <p:sp>
        <p:nvSpPr>
          <p:cNvPr id="156" name="Google Shape;156;p24"/>
          <p:cNvSpPr txBox="1"/>
          <p:nvPr/>
        </p:nvSpPr>
        <p:spPr>
          <a:xfrm>
            <a:off x="3799913" y="3001550"/>
            <a:ext cx="1315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Success Criteria</a:t>
            </a:r>
            <a:endParaRPr b="1" sz="1200"/>
          </a:p>
        </p:txBody>
      </p:sp>
      <p:sp>
        <p:nvSpPr>
          <p:cNvPr id="157" name="Google Shape;157;p24"/>
          <p:cNvSpPr txBox="1"/>
          <p:nvPr/>
        </p:nvSpPr>
        <p:spPr>
          <a:xfrm>
            <a:off x="5270612" y="3001550"/>
            <a:ext cx="1486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Self-</a:t>
            </a:r>
            <a:endParaRPr b="1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Assessment</a:t>
            </a:r>
            <a:endParaRPr b="1" sz="1200"/>
          </a:p>
        </p:txBody>
      </p:sp>
      <p:sp>
        <p:nvSpPr>
          <p:cNvPr id="158" name="Google Shape;158;p24"/>
          <p:cNvSpPr txBox="1"/>
          <p:nvPr/>
        </p:nvSpPr>
        <p:spPr>
          <a:xfrm>
            <a:off x="6767438" y="3001550"/>
            <a:ext cx="1605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Instructional Video</a:t>
            </a:r>
            <a:endParaRPr b="1" sz="1200"/>
          </a:p>
        </p:txBody>
      </p:sp>
      <p:sp>
        <p:nvSpPr>
          <p:cNvPr id="159" name="Google Shape;159;p24"/>
          <p:cNvSpPr/>
          <p:nvPr/>
        </p:nvSpPr>
        <p:spPr>
          <a:xfrm>
            <a:off x="2287200" y="18527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1</a:t>
            </a:r>
            <a:endParaRPr b="1" sz="1300">
              <a:solidFill>
                <a:schemeClr val="lt1"/>
              </a:solidFill>
            </a:endParaRPr>
          </a:p>
        </p:txBody>
      </p:sp>
      <p:sp>
        <p:nvSpPr>
          <p:cNvPr id="160" name="Google Shape;160;p24"/>
          <p:cNvSpPr/>
          <p:nvPr/>
        </p:nvSpPr>
        <p:spPr>
          <a:xfrm>
            <a:off x="3780150" y="18527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2</a:t>
            </a:r>
            <a:endParaRPr b="1" sz="1300">
              <a:solidFill>
                <a:schemeClr val="lt1"/>
              </a:solidFill>
            </a:endParaRPr>
          </a:p>
        </p:txBody>
      </p:sp>
      <p:sp>
        <p:nvSpPr>
          <p:cNvPr id="161" name="Google Shape;161;p24"/>
          <p:cNvSpPr/>
          <p:nvPr/>
        </p:nvSpPr>
        <p:spPr>
          <a:xfrm>
            <a:off x="5356675" y="18527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3</a:t>
            </a:r>
            <a:endParaRPr b="1" sz="1300">
              <a:solidFill>
                <a:schemeClr val="lt1"/>
              </a:solidFill>
            </a:endParaRPr>
          </a:p>
        </p:txBody>
      </p:sp>
      <p:sp>
        <p:nvSpPr>
          <p:cNvPr id="162" name="Google Shape;162;p24"/>
          <p:cNvSpPr/>
          <p:nvPr/>
        </p:nvSpPr>
        <p:spPr>
          <a:xfrm>
            <a:off x="6933200" y="18527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4</a:t>
            </a:r>
            <a:endParaRPr b="1" sz="1300">
              <a:solidFill>
                <a:schemeClr val="lt1"/>
              </a:solidFill>
            </a:endParaRPr>
          </a:p>
        </p:txBody>
      </p:sp>
      <p:pic>
        <p:nvPicPr>
          <p:cNvPr id="163" name="Google Shape;163;p24" title="AmiraPose_waving.png"/>
          <p:cNvPicPr preferRelativeResize="0"/>
          <p:nvPr/>
        </p:nvPicPr>
        <p:blipFill rotWithShape="1">
          <a:blip r:embed="rId8">
            <a:alphaModFix/>
          </a:blip>
          <a:srcRect b="19781" l="0" r="23071" t="0"/>
          <a:stretch/>
        </p:blipFill>
        <p:spPr>
          <a:xfrm flipH="1">
            <a:off x="-1" y="4851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4" title="I.12.mp3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5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0" name="Google Shape;170;p25"/>
          <p:cNvSpPr txBox="1"/>
          <p:nvPr/>
        </p:nvSpPr>
        <p:spPr>
          <a:xfrm>
            <a:off x="2202125" y="2002650"/>
            <a:ext cx="2025900" cy="84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3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This tells you what reading skill you’re going to learn.</a:t>
            </a:r>
            <a:endParaRPr sz="13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1" name="Google Shape;171;p25" title="Screenshot 2025-07-30 at 11.09.41 AM.png"/>
          <p:cNvPicPr preferRelativeResize="0"/>
          <p:nvPr/>
        </p:nvPicPr>
        <p:blipFill rotWithShape="1">
          <a:blip r:embed="rId4">
            <a:alphaModFix/>
          </a:blip>
          <a:srcRect b="31486" l="25107" r="26159" t="11390"/>
          <a:stretch/>
        </p:blipFill>
        <p:spPr>
          <a:xfrm>
            <a:off x="4482000" y="1076200"/>
            <a:ext cx="3960000" cy="2610900"/>
          </a:xfrm>
          <a:prstGeom prst="roundRect">
            <a:avLst>
              <a:gd fmla="val 4624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72" name="Google Shape;172;p25" title="Join i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02125" y="1059500"/>
            <a:ext cx="739374" cy="739374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sp>
        <p:nvSpPr>
          <p:cNvPr id="173" name="Google Shape;173;p25"/>
          <p:cNvSpPr/>
          <p:nvPr/>
        </p:nvSpPr>
        <p:spPr>
          <a:xfrm>
            <a:off x="5038325" y="6002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1</a:t>
            </a:r>
            <a:endParaRPr b="1" sz="1300">
              <a:solidFill>
                <a:schemeClr val="lt1"/>
              </a:solidFill>
            </a:endParaRPr>
          </a:p>
        </p:txBody>
      </p:sp>
      <p:sp>
        <p:nvSpPr>
          <p:cNvPr id="174" name="Google Shape;174;p25"/>
          <p:cNvSpPr txBox="1"/>
          <p:nvPr/>
        </p:nvSpPr>
        <p:spPr>
          <a:xfrm>
            <a:off x="2952825" y="1072025"/>
            <a:ext cx="13758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 sz="15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Learning intention</a:t>
            </a:r>
            <a:endParaRPr sz="1300"/>
          </a:p>
        </p:txBody>
      </p:sp>
      <p:pic>
        <p:nvPicPr>
          <p:cNvPr id="175" name="Google Shape;175;p25" title="Amirapose_pointing2.png"/>
          <p:cNvPicPr preferRelativeResize="0"/>
          <p:nvPr/>
        </p:nvPicPr>
        <p:blipFill rotWithShape="1">
          <a:blip r:embed="rId6">
            <a:alphaModFix/>
          </a:blip>
          <a:srcRect b="23076" l="22160" r="0" t="0"/>
          <a:stretch/>
        </p:blipFill>
        <p:spPr>
          <a:xfrm>
            <a:off x="0" y="484425"/>
            <a:ext cx="2253301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5"/>
          <p:cNvSpPr/>
          <p:nvPr/>
        </p:nvSpPr>
        <p:spPr>
          <a:xfrm>
            <a:off x="4604125" y="1596300"/>
            <a:ext cx="3804300" cy="8451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0FA9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25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8" name="Google Shape;178;p25" title="I.13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6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4" name="Google Shape;184;p26"/>
          <p:cNvSpPr txBox="1"/>
          <p:nvPr/>
        </p:nvSpPr>
        <p:spPr>
          <a:xfrm>
            <a:off x="2095650" y="1971850"/>
            <a:ext cx="2232900" cy="15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This tells you what you should be able to do by the end of the activity.</a:t>
            </a:r>
            <a:endParaRPr sz="13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It shows you what success looks like.</a:t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5" name="Google Shape;185;p26"/>
          <p:cNvSpPr txBox="1"/>
          <p:nvPr/>
        </p:nvSpPr>
        <p:spPr>
          <a:xfrm>
            <a:off x="2952825" y="1072025"/>
            <a:ext cx="13758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 sz="15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Success Criteria</a:t>
            </a:r>
            <a:endParaRPr sz="1300"/>
          </a:p>
        </p:txBody>
      </p:sp>
      <p:pic>
        <p:nvPicPr>
          <p:cNvPr id="186" name="Google Shape;186;p26" title="Join in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02126" y="1046951"/>
            <a:ext cx="739374" cy="739374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sp>
        <p:nvSpPr>
          <p:cNvPr id="187" name="Google Shape;187;p26"/>
          <p:cNvSpPr/>
          <p:nvPr/>
        </p:nvSpPr>
        <p:spPr>
          <a:xfrm>
            <a:off x="5038325" y="6002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2</a:t>
            </a:r>
            <a:endParaRPr b="1" sz="1300">
              <a:solidFill>
                <a:schemeClr val="lt1"/>
              </a:solidFill>
            </a:endParaRPr>
          </a:p>
        </p:txBody>
      </p:sp>
      <p:pic>
        <p:nvPicPr>
          <p:cNvPr id="188" name="Google Shape;188;p26" title="Screenshot 2025-07-30 at 11.09.41 AM.png"/>
          <p:cNvPicPr preferRelativeResize="0"/>
          <p:nvPr/>
        </p:nvPicPr>
        <p:blipFill rotWithShape="1">
          <a:blip r:embed="rId5">
            <a:alphaModFix/>
          </a:blip>
          <a:srcRect b="31486" l="25107" r="26159" t="11390"/>
          <a:stretch/>
        </p:blipFill>
        <p:spPr>
          <a:xfrm>
            <a:off x="4482000" y="1076200"/>
            <a:ext cx="3960000" cy="2610900"/>
          </a:xfrm>
          <a:prstGeom prst="roundRect">
            <a:avLst>
              <a:gd fmla="val 4624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89" name="Google Shape;189;p26" title="Amirapose_thumbsup.png"/>
          <p:cNvPicPr preferRelativeResize="0"/>
          <p:nvPr/>
        </p:nvPicPr>
        <p:blipFill rotWithShape="1">
          <a:blip r:embed="rId6">
            <a:alphaModFix/>
          </a:blip>
          <a:srcRect b="24391" l="19302" r="0" t="0"/>
          <a:stretch/>
        </p:blipFill>
        <p:spPr>
          <a:xfrm>
            <a:off x="0" y="491150"/>
            <a:ext cx="2284401" cy="4402524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6"/>
          <p:cNvSpPr/>
          <p:nvPr/>
        </p:nvSpPr>
        <p:spPr>
          <a:xfrm>
            <a:off x="4559850" y="2436400"/>
            <a:ext cx="3804300" cy="10974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0FA9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26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92" name="Google Shape;192;p26" title="I.14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7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8" name="Google Shape;198;p27"/>
          <p:cNvSpPr txBox="1"/>
          <p:nvPr/>
        </p:nvSpPr>
        <p:spPr>
          <a:xfrm>
            <a:off x="2095650" y="1971850"/>
            <a:ext cx="2232900" cy="15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This is your chance to check in with yourself.</a:t>
            </a:r>
            <a:endParaRPr sz="13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3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Is this reading skill familiar? Brand new? It’s okay to be honest! </a:t>
            </a:r>
            <a:endParaRPr sz="13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9" name="Google Shape;199;p27"/>
          <p:cNvSpPr txBox="1"/>
          <p:nvPr/>
        </p:nvSpPr>
        <p:spPr>
          <a:xfrm>
            <a:off x="2952825" y="1072025"/>
            <a:ext cx="13758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 sz="15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Self- Assessment</a:t>
            </a:r>
            <a:endParaRPr sz="1300"/>
          </a:p>
        </p:txBody>
      </p:sp>
      <p:pic>
        <p:nvPicPr>
          <p:cNvPr id="200" name="Google Shape;200;p27" title="Join in (3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02127" y="1046951"/>
            <a:ext cx="739374" cy="739374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sp>
        <p:nvSpPr>
          <p:cNvPr id="201" name="Google Shape;201;p27"/>
          <p:cNvSpPr/>
          <p:nvPr/>
        </p:nvSpPr>
        <p:spPr>
          <a:xfrm>
            <a:off x="5038325" y="6002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3</a:t>
            </a:r>
            <a:endParaRPr b="1" sz="1300">
              <a:solidFill>
                <a:schemeClr val="lt1"/>
              </a:solidFill>
            </a:endParaRPr>
          </a:p>
        </p:txBody>
      </p:sp>
      <p:pic>
        <p:nvPicPr>
          <p:cNvPr id="202" name="Google Shape;202;p27" title="Screenshot 2025-07-30 at 11.10.47 AM.png"/>
          <p:cNvPicPr preferRelativeResize="0"/>
          <p:nvPr/>
        </p:nvPicPr>
        <p:blipFill rotWithShape="1">
          <a:blip r:embed="rId5">
            <a:alphaModFix/>
          </a:blip>
          <a:srcRect b="24687" l="19343" r="16413" t="0"/>
          <a:stretch/>
        </p:blipFill>
        <p:spPr>
          <a:xfrm>
            <a:off x="4482000" y="1076200"/>
            <a:ext cx="3960000" cy="2610900"/>
          </a:xfrm>
          <a:prstGeom prst="roundRect">
            <a:avLst>
              <a:gd fmla="val 4962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03" name="Google Shape;203;p27" title="Amirapose_thinking.png"/>
          <p:cNvPicPr preferRelativeResize="0"/>
          <p:nvPr/>
        </p:nvPicPr>
        <p:blipFill rotWithShape="1">
          <a:blip r:embed="rId6">
            <a:alphaModFix/>
          </a:blip>
          <a:srcRect b="22112" l="17484" r="0" t="0"/>
          <a:stretch/>
        </p:blipFill>
        <p:spPr>
          <a:xfrm>
            <a:off x="0" y="462775"/>
            <a:ext cx="2503125" cy="4430075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7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05" name="Google Shape;205;p27" title="I.15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8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1" name="Google Shape;211;p28" title="Screenshot 2025-07-30 at 11.46.52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25725" y="1072025"/>
            <a:ext cx="3960000" cy="2228400"/>
          </a:xfrm>
          <a:prstGeom prst="roundRect">
            <a:avLst>
              <a:gd fmla="val 5646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12" name="Google Shape;212;p28"/>
          <p:cNvSpPr txBox="1"/>
          <p:nvPr/>
        </p:nvSpPr>
        <p:spPr>
          <a:xfrm>
            <a:off x="2952825" y="1072025"/>
            <a:ext cx="13758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Instructional Video</a:t>
            </a:r>
            <a:endParaRPr sz="1200"/>
          </a:p>
        </p:txBody>
      </p:sp>
      <p:pic>
        <p:nvPicPr>
          <p:cNvPr id="213" name="Google Shape;213;p28" title="Join in (4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02123" y="1046951"/>
            <a:ext cx="739374" cy="739374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sp>
        <p:nvSpPr>
          <p:cNvPr id="214" name="Google Shape;214;p28"/>
          <p:cNvSpPr/>
          <p:nvPr/>
        </p:nvSpPr>
        <p:spPr>
          <a:xfrm>
            <a:off x="5038325" y="6002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4</a:t>
            </a:r>
            <a:endParaRPr b="1" sz="1300">
              <a:solidFill>
                <a:schemeClr val="lt1"/>
              </a:solidFill>
            </a:endParaRPr>
          </a:p>
        </p:txBody>
      </p:sp>
      <p:sp>
        <p:nvSpPr>
          <p:cNvPr id="215" name="Google Shape;215;p28"/>
          <p:cNvSpPr txBox="1"/>
          <p:nvPr/>
        </p:nvSpPr>
        <p:spPr>
          <a:xfrm>
            <a:off x="2095650" y="1971850"/>
            <a:ext cx="2153700" cy="17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This video teaches you about the new reading skill. </a:t>
            </a:r>
            <a:endParaRPr sz="13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3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Your job is to watch, listen, and participate when I ask you to!</a:t>
            </a:r>
            <a:endParaRPr sz="13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6" name="Google Shape;216;p28" title="AmiraPose_Idle.png"/>
          <p:cNvPicPr preferRelativeResize="0"/>
          <p:nvPr/>
        </p:nvPicPr>
        <p:blipFill rotWithShape="1">
          <a:blip r:embed="rId6">
            <a:alphaModFix/>
          </a:blip>
          <a:srcRect b="23383" l="0" r="24828" t="0"/>
          <a:stretch/>
        </p:blipFill>
        <p:spPr>
          <a:xfrm flipH="1">
            <a:off x="0" y="476500"/>
            <a:ext cx="1820775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8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8" name="Google Shape;218;p28" title="I.16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9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4" name="Google Shape;224;p29"/>
          <p:cNvSpPr txBox="1"/>
          <p:nvPr/>
        </p:nvSpPr>
        <p:spPr>
          <a:xfrm>
            <a:off x="2188175" y="1057950"/>
            <a:ext cx="5973000" cy="2100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</a:t>
            </a: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et’s reflect on what you learned. Try talking about these questions with your class:</a:t>
            </a:r>
            <a:endParaRPr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ndika"/>
              <a:buChar char="●"/>
            </a:pP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Why do you think it’s helpful to know your learning intention before you begin?</a:t>
            </a:r>
            <a:endParaRPr b="1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ndika"/>
              <a:buChar char="●"/>
            </a:pP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How might the success criteria help you stay on track?</a:t>
            </a:r>
            <a:endParaRPr b="1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500"/>
              </a:spcAft>
              <a:buClr>
                <a:srgbClr val="073763"/>
              </a:buClr>
              <a:buSzPts val="1400"/>
              <a:buFont typeface="Andika"/>
              <a:buChar char="●"/>
            </a:pP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How is the self-assessment useful for you and your teacher?</a:t>
            </a:r>
            <a:endParaRPr b="1" i="1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25" name="Google Shape;225;p29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89575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26" name="Google Shape;226;p29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62775"/>
            <a:ext cx="2503125" cy="443007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9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28" name="Google Shape;228;p29" title="I.17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0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34" name="Google Shape;234;p30"/>
          <p:cNvSpPr txBox="1"/>
          <p:nvPr/>
        </p:nvSpPr>
        <p:spPr>
          <a:xfrm>
            <a:off x="2202125" y="1046950"/>
            <a:ext cx="2061300" cy="24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</a:t>
            </a: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ou may be wondering “</a:t>
            </a: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What happens next?</a:t>
            </a: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”</a:t>
            </a:r>
            <a:endParaRPr b="1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After you watch the video, that’s when the </a:t>
            </a:r>
            <a:r>
              <a:rPr b="1" lang="en" u="sng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practice</a:t>
            </a: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begins!</a:t>
            </a:r>
            <a:endParaRPr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You’ll complete a few tasks to apply what you just learned.</a:t>
            </a:r>
            <a:endParaRPr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35" name="Google Shape;235;p30" title="Amirapose_facepalm.png"/>
          <p:cNvPicPr preferRelativeResize="0"/>
          <p:nvPr/>
        </p:nvPicPr>
        <p:blipFill rotWithShape="1">
          <a:blip r:embed="rId4">
            <a:alphaModFix/>
          </a:blip>
          <a:srcRect b="24154" l="30176" r="2942" t="-6282"/>
          <a:stretch/>
        </p:blipFill>
        <p:spPr>
          <a:xfrm>
            <a:off x="0" y="-41450"/>
            <a:ext cx="2264374" cy="4938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0" title="Screenshot 2025-08-04 at 1.49.39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86775" y="1120300"/>
            <a:ext cx="3955200" cy="2224500"/>
          </a:xfrm>
          <a:prstGeom prst="roundRect">
            <a:avLst>
              <a:gd fmla="val 5800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37" name="Google Shape;237;p30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38" name="Google Shape;238;p30" title="I.18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49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1"/>
          <p:cNvSpPr txBox="1"/>
          <p:nvPr/>
        </p:nvSpPr>
        <p:spPr>
          <a:xfrm>
            <a:off x="2308775" y="1510888"/>
            <a:ext cx="11766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Work toward the </a:t>
            </a:r>
            <a:r>
              <a:rPr b="1"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learning intention.</a:t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spcBef>
                <a:spcPts val="0"/>
              </a:spcBef>
              <a:spcAft>
                <a:spcPts val="2000"/>
              </a:spcAft>
              <a:buNone/>
            </a:pPr>
            <a:r>
              <a:rPr i="1" lang="en" sz="10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Remember what today’s goal is!</a:t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4" name="Google Shape;244;p31"/>
          <p:cNvSpPr txBox="1"/>
          <p:nvPr/>
        </p:nvSpPr>
        <p:spPr>
          <a:xfrm>
            <a:off x="3771527" y="1510888"/>
            <a:ext cx="13635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Keep the</a:t>
            </a:r>
            <a:r>
              <a:rPr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</a:t>
            </a:r>
            <a:r>
              <a:rPr b="1"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success criteria </a:t>
            </a:r>
            <a:r>
              <a:rPr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in mind.</a:t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spcBef>
                <a:spcPts val="0"/>
              </a:spcBef>
              <a:spcAft>
                <a:spcPts val="2000"/>
              </a:spcAft>
              <a:buNone/>
            </a:pPr>
            <a:r>
              <a:rPr i="1" lang="en" sz="10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Try to show you’ve got it!</a:t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5" name="Google Shape;245;p31"/>
          <p:cNvSpPr txBox="1"/>
          <p:nvPr/>
        </p:nvSpPr>
        <p:spPr>
          <a:xfrm>
            <a:off x="5327752" y="1510888"/>
            <a:ext cx="13635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Check in and </a:t>
            </a:r>
            <a:r>
              <a:rPr b="1"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self-assess</a:t>
            </a:r>
            <a:r>
              <a:rPr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while you work.</a:t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spcBef>
                <a:spcPts val="0"/>
              </a:spcBef>
              <a:spcAft>
                <a:spcPts val="2000"/>
              </a:spcAft>
              <a:buNone/>
            </a:pPr>
            <a:r>
              <a:rPr i="1" lang="en" sz="10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Do you feel more confident now?</a:t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6" name="Google Shape;246;p31"/>
          <p:cNvSpPr txBox="1"/>
          <p:nvPr/>
        </p:nvSpPr>
        <p:spPr>
          <a:xfrm>
            <a:off x="6883977" y="1510888"/>
            <a:ext cx="1363500" cy="24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Use the </a:t>
            </a:r>
            <a:r>
              <a:rPr b="1"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instructional video</a:t>
            </a:r>
            <a:r>
              <a:rPr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as a tool.</a:t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spcBef>
                <a:spcPts val="0"/>
              </a:spcBef>
              <a:spcAft>
                <a:spcPts val="2000"/>
              </a:spcAft>
              <a:buNone/>
            </a:pPr>
            <a:r>
              <a:rPr i="1" lang="en" sz="10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Go back and </a:t>
            </a:r>
            <a:r>
              <a:rPr i="1" lang="en" sz="10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rewatch</a:t>
            </a:r>
            <a:r>
              <a:rPr i="1" lang="en" sz="10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if you need help!</a:t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7" name="Google Shape;247;p31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8" name="Google Shape;248;p31"/>
          <p:cNvSpPr txBox="1"/>
          <p:nvPr/>
        </p:nvSpPr>
        <p:spPr>
          <a:xfrm>
            <a:off x="2165075" y="1078350"/>
            <a:ext cx="6038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This is your chance to:</a:t>
            </a:r>
            <a:endParaRPr sz="1200"/>
          </a:p>
        </p:txBody>
      </p:sp>
      <p:pic>
        <p:nvPicPr>
          <p:cNvPr id="249" name="Google Shape;249;p31" title="Join in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9879" y="2259050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250" name="Google Shape;250;p31" title="Join in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06096" y="2259050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251" name="Google Shape;251;p31" title="Join in (4)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62288" y="2259050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252" name="Google Shape;252;p31" title="Join in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93675" y="2259050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253" name="Google Shape;253;p31" title="Amirapose_pointing.png"/>
          <p:cNvPicPr preferRelativeResize="0"/>
          <p:nvPr/>
        </p:nvPicPr>
        <p:blipFill rotWithShape="1">
          <a:blip r:embed="rId8">
            <a:alphaModFix/>
          </a:blip>
          <a:srcRect b="20565" l="19704" r="0" t="0"/>
          <a:stretch/>
        </p:blipFill>
        <p:spPr>
          <a:xfrm>
            <a:off x="0" y="481437"/>
            <a:ext cx="2250846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1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55" name="Google Shape;255;p31" title="I.19.mp3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09946" y="4169913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type="ctrTitle"/>
          </p:nvPr>
        </p:nvSpPr>
        <p:spPr>
          <a:xfrm>
            <a:off x="381950" y="1745850"/>
            <a:ext cx="41838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Contents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4572000" y="1339800"/>
            <a:ext cx="4158600" cy="24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How to Use this Deck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 tips for preparing, presenting, and personalizing the lessons.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uFill>
                  <a:noFill/>
                </a:uFill>
                <a:latin typeface="Andika"/>
                <a:ea typeface="Andika"/>
                <a:cs typeface="Andika"/>
                <a:sym typeface="Andika"/>
                <a:hlinkClick action="ppaction://hlinksldjump"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Getting Started</a:t>
            </a:r>
            <a:r>
              <a:rPr b="1" lang="en" sz="1200">
                <a:solidFill>
                  <a:srgbClr val="262626"/>
                </a:solidFill>
                <a:uFill>
                  <a:noFill/>
                </a:uFill>
                <a:latin typeface="Andika"/>
                <a:ea typeface="Andika"/>
                <a:cs typeface="Andika"/>
                <a:sym typeface="Andika"/>
                <a:hlinkClick action="ppaction://hlinksldjump"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: Meet Amira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 to know who Amira is and how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she helps readers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uFill>
                  <a:noFill/>
                </a:uFill>
                <a:latin typeface="Andika"/>
                <a:ea typeface="Andika"/>
                <a:cs typeface="Andika"/>
                <a:sym typeface="Andika"/>
                <a:hlinkClick action="ppaction://hlinksldjump"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Getting Started: Logging In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Add your school's specific login steps (e.g., Clever, ClassLink, or direct link).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uFill>
                  <a:noFill/>
                </a:uFill>
                <a:latin typeface="Andika"/>
                <a:ea typeface="Andika"/>
                <a:cs typeface="Andika"/>
                <a:sym typeface="Andika"/>
                <a:hlinkClick action="ppaction://hlinksldjump"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Lesson 1: </a:t>
            </a:r>
            <a:r>
              <a:rPr b="1"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Learn with Amira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100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Learn how Amira starts every activity and why it’s important. 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2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1" name="Google Shape;261;p32"/>
          <p:cNvSpPr txBox="1"/>
          <p:nvPr/>
        </p:nvSpPr>
        <p:spPr>
          <a:xfrm>
            <a:off x="2202125" y="1046950"/>
            <a:ext cx="1946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500"/>
              </a:spcAft>
              <a:buNone/>
            </a:pPr>
            <a:r>
              <a:t/>
            </a:r>
            <a:endParaRPr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2" name="Google Shape;262;p32"/>
          <p:cNvSpPr txBox="1"/>
          <p:nvPr/>
        </p:nvSpPr>
        <p:spPr>
          <a:xfrm>
            <a:off x="2202125" y="1046950"/>
            <a:ext cx="6035400" cy="8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Try your best. I’ll be here to help you along the way. </a:t>
            </a:r>
            <a:endParaRPr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500"/>
              </a:spcAft>
              <a:buNone/>
            </a:pP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If you get stuck, try these buttons:</a:t>
            </a:r>
            <a:endParaRPr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63" name="Google Shape;263;p32" title="Remove background project (4).png"/>
          <p:cNvPicPr preferRelativeResize="0"/>
          <p:nvPr/>
        </p:nvPicPr>
        <p:blipFill rotWithShape="1">
          <a:blip r:embed="rId4">
            <a:alphaModFix/>
          </a:blip>
          <a:srcRect b="-9259" l="0" r="0" t="9260"/>
          <a:stretch/>
        </p:blipFill>
        <p:spPr>
          <a:xfrm>
            <a:off x="1950225" y="2008300"/>
            <a:ext cx="4838600" cy="1736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64" name="Google Shape;264;p32"/>
          <p:cNvSpPr txBox="1"/>
          <p:nvPr/>
        </p:nvSpPr>
        <p:spPr>
          <a:xfrm>
            <a:off x="2469575" y="3649588"/>
            <a:ext cx="1176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Get a hint.</a:t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5" name="Google Shape;265;p32"/>
          <p:cNvSpPr txBox="1"/>
          <p:nvPr/>
        </p:nvSpPr>
        <p:spPr>
          <a:xfrm>
            <a:off x="3755150" y="3649600"/>
            <a:ext cx="1472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Go back to the video.</a:t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66" name="Google Shape;266;p32" title="Amirapose_thumbsup.png"/>
          <p:cNvPicPr preferRelativeResize="0"/>
          <p:nvPr/>
        </p:nvPicPr>
        <p:blipFill rotWithShape="1">
          <a:blip r:embed="rId5">
            <a:alphaModFix/>
          </a:blip>
          <a:srcRect b="24391" l="19302" r="0" t="0"/>
          <a:stretch/>
        </p:blipFill>
        <p:spPr>
          <a:xfrm>
            <a:off x="0" y="491150"/>
            <a:ext cx="2284401" cy="44025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7" name="Google Shape;267;p32"/>
          <p:cNvCxnSpPr>
            <a:stCxn id="264" idx="0"/>
          </p:cNvCxnSpPr>
          <p:nvPr/>
        </p:nvCxnSpPr>
        <p:spPr>
          <a:xfrm rot="10800000">
            <a:off x="3053375" y="3131488"/>
            <a:ext cx="4500" cy="518100"/>
          </a:xfrm>
          <a:prstGeom prst="straightConnector1">
            <a:avLst/>
          </a:prstGeom>
          <a:noFill/>
          <a:ln cap="flat" cmpd="sng" w="28575">
            <a:solidFill>
              <a:srgbClr val="F0FA93"/>
            </a:solidFill>
            <a:prstDash val="solid"/>
            <a:round/>
            <a:headEnd len="med" w="med" type="none"/>
            <a:tailEnd len="med" w="med" type="triangl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cxnSp>
      <p:cxnSp>
        <p:nvCxnSpPr>
          <p:cNvPr id="268" name="Google Shape;268;p32"/>
          <p:cNvCxnSpPr/>
          <p:nvPr/>
        </p:nvCxnSpPr>
        <p:spPr>
          <a:xfrm rot="10800000">
            <a:off x="4489100" y="3131488"/>
            <a:ext cx="4500" cy="518100"/>
          </a:xfrm>
          <a:prstGeom prst="straightConnector1">
            <a:avLst/>
          </a:prstGeom>
          <a:noFill/>
          <a:ln cap="flat" cmpd="sng" w="28575">
            <a:solidFill>
              <a:srgbClr val="F0FA93"/>
            </a:solidFill>
            <a:prstDash val="solid"/>
            <a:round/>
            <a:headEnd len="med" w="med" type="none"/>
            <a:tailEnd len="med" w="med" type="triangl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cxnSp>
      <p:sp>
        <p:nvSpPr>
          <p:cNvPr id="269" name="Google Shape;269;p32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70" name="Google Shape;270;p32" title="I.20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3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6" name="Google Shape;276;p33"/>
          <p:cNvSpPr txBox="1"/>
          <p:nvPr/>
        </p:nvSpPr>
        <p:spPr>
          <a:xfrm>
            <a:off x="2264375" y="1000575"/>
            <a:ext cx="5973000" cy="431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You’re ready to go! Let’s get this learning party started!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77" name="Google Shape;277;p33" title="Amirapose_thumbsup.png"/>
          <p:cNvPicPr preferRelativeResize="0"/>
          <p:nvPr/>
        </p:nvPicPr>
        <p:blipFill rotWithShape="1">
          <a:blip r:embed="rId4">
            <a:alphaModFix/>
          </a:blip>
          <a:srcRect b="24391" l="19302" r="0" t="0"/>
          <a:stretch/>
        </p:blipFill>
        <p:spPr>
          <a:xfrm>
            <a:off x="0" y="488725"/>
            <a:ext cx="2284401" cy="4402524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33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Lesson: Learn with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79" name="Google Shape;279;p33" title="I.21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Google Shape;284;p34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5"/>
          <p:cNvSpPr txBox="1"/>
          <p:nvPr>
            <p:ph type="ctrTitle"/>
          </p:nvPr>
        </p:nvSpPr>
        <p:spPr>
          <a:xfrm>
            <a:off x="381950" y="1745850"/>
            <a:ext cx="40146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latin typeface="Andika"/>
                <a:ea typeface="Andika"/>
                <a:cs typeface="Andika"/>
                <a:sym typeface="Andika"/>
              </a:rPr>
              <a:t>How to Use </a:t>
            </a:r>
            <a:endParaRPr sz="5000"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latin typeface="Andika"/>
                <a:ea typeface="Andika"/>
                <a:cs typeface="Andika"/>
                <a:sym typeface="Andika"/>
              </a:rPr>
              <a:t>This Deck</a:t>
            </a:r>
            <a:endParaRPr sz="5000"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2" name="Google Shape;72;p15"/>
          <p:cNvSpPr txBox="1"/>
          <p:nvPr/>
        </p:nvSpPr>
        <p:spPr>
          <a:xfrm>
            <a:off x="4572000" y="1067250"/>
            <a:ext cx="4242000" cy="300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Before Presenting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Font typeface="Andika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Preview all slides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Read through the full presentation to get familiar with the lesson flow and student-facing content.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Add your login info: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Update the login slides with your school’s platform, devices, and access pathway.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During the Lesson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Click through and read aloud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Read the slides aloud to students, or click the audio icon to hear Amira narrate each one.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Ask questions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Use the questions embedded in the slides to prompt discussion and reflection.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6"/>
          <p:cNvSpPr txBox="1"/>
          <p:nvPr/>
        </p:nvSpPr>
        <p:spPr>
          <a:xfrm>
            <a:off x="305750" y="1745850"/>
            <a:ext cx="5718300" cy="16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</a:t>
            </a:r>
            <a:r>
              <a:rPr lang="en" sz="5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Meet Amira</a:t>
            </a:r>
            <a:endParaRPr sz="5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79" name="Google Shape;79;p16" title="Asset 3@4x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 title="Amira-handsonhips-pose.png"/>
          <p:cNvPicPr preferRelativeResize="0"/>
          <p:nvPr/>
        </p:nvPicPr>
        <p:blipFill rotWithShape="1">
          <a:blip r:embed="rId4">
            <a:alphaModFix/>
          </a:blip>
          <a:srcRect b="54312" l="0" r="0" t="0"/>
          <a:stretch/>
        </p:blipFill>
        <p:spPr>
          <a:xfrm>
            <a:off x="5131750" y="597675"/>
            <a:ext cx="3876575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6" name="Google Shape;86;p17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7" name="Google Shape;87;p17"/>
          <p:cNvSpPr txBox="1"/>
          <p:nvPr/>
        </p:nvSpPr>
        <p:spPr>
          <a:xfrm>
            <a:off x="2188175" y="1014000"/>
            <a:ext cx="5973000" cy="23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Hi there, readers!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Amira, your teacher’s reading assistant!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here to help you become a 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stronger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and more 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confident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reader.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We’re going to have so much fun together.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88" name="Google Shape;88;p17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851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 title="I5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90" name="Google Shape;90;p17"/>
          <p:cNvSpPr txBox="1"/>
          <p:nvPr/>
        </p:nvSpPr>
        <p:spPr>
          <a:xfrm>
            <a:off x="843350" y="4160775"/>
            <a:ext cx="1289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9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&lt;- Click to hear Amira read this slide.</a:t>
            </a:r>
            <a:endParaRPr b="1" sz="9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6" name="Google Shape;96;p18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7" name="Google Shape;97;p18"/>
          <p:cNvSpPr txBox="1"/>
          <p:nvPr/>
        </p:nvSpPr>
        <p:spPr>
          <a:xfrm>
            <a:off x="2274525" y="1036450"/>
            <a:ext cx="5681100" cy="31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Here’s how it works: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Now, watch this video of a student just like you learning with me!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8" name="Google Shape;98;p18"/>
          <p:cNvSpPr txBox="1"/>
          <p:nvPr/>
        </p:nvSpPr>
        <p:spPr>
          <a:xfrm>
            <a:off x="2837775" y="1728700"/>
            <a:ext cx="5334300" cy="1510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I teach you something new.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You try it out through a fun activity.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We grow your reading skills together!</a:t>
            </a:r>
            <a:endParaRPr/>
          </a:p>
        </p:txBody>
      </p:sp>
      <p:pic>
        <p:nvPicPr>
          <p:cNvPr id="99" name="Google Shape;99;p18" title="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49556" y="282174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0" name="Google Shape;100;p18" title="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4875" y="2274511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1" name="Google Shape;101;p18" title="Introducing Amira Graphics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4000" y="172550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2" name="Google Shape;102;p18" title="Amirapose_pointing.png"/>
          <p:cNvPicPr preferRelativeResize="0"/>
          <p:nvPr/>
        </p:nvPicPr>
        <p:blipFill rotWithShape="1">
          <a:blip r:embed="rId7">
            <a:alphaModFix/>
          </a:blip>
          <a:srcRect b="20565" l="19704" r="0" t="0"/>
          <a:stretch/>
        </p:blipFill>
        <p:spPr>
          <a:xfrm>
            <a:off x="0" y="481437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8" title="I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46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9" title="Instruct 6th Grader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0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20"/>
          <p:cNvSpPr txBox="1"/>
          <p:nvPr/>
        </p:nvSpPr>
        <p:spPr>
          <a:xfrm>
            <a:off x="305750" y="1745850"/>
            <a:ext cx="5718300" cy="16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52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15" name="Google Shape;115;p20" title="Asset 3@4x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0" title="Amirapose_excited3.png"/>
          <p:cNvPicPr preferRelativeResize="0"/>
          <p:nvPr/>
        </p:nvPicPr>
        <p:blipFill rotWithShape="1">
          <a:blip r:embed="rId4">
            <a:alphaModFix/>
          </a:blip>
          <a:srcRect b="49461" l="0" r="0" t="0"/>
          <a:stretch/>
        </p:blipFill>
        <p:spPr>
          <a:xfrm flipH="1">
            <a:off x="4226201" y="430925"/>
            <a:ext cx="4595124" cy="4744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1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2" name="Google Shape;122;p21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3" name="Google Shape;123;p21" title="Log In Laptop.png"/>
          <p:cNvPicPr preferRelativeResize="0"/>
          <p:nvPr/>
        </p:nvPicPr>
        <p:blipFill rotWithShape="1">
          <a:blip r:embed="rId4">
            <a:alphaModFix/>
          </a:blip>
          <a:srcRect b="0" l="4462" r="4279" t="0"/>
          <a:stretch/>
        </p:blipFill>
        <p:spPr>
          <a:xfrm>
            <a:off x="3370775" y="1742963"/>
            <a:ext cx="3684951" cy="201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1"/>
          <p:cNvSpPr txBox="1"/>
          <p:nvPr/>
        </p:nvSpPr>
        <p:spPr>
          <a:xfrm>
            <a:off x="2426925" y="1071050"/>
            <a:ext cx="5476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Let me show you how to log in!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5" name="Google Shape;125;p21" title="moving up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26" name="Google Shape;126;p21" title="Amirapose_pointing.png"/>
          <p:cNvPicPr preferRelativeResize="0"/>
          <p:nvPr/>
        </p:nvPicPr>
        <p:blipFill rotWithShape="1">
          <a:blip r:embed="rId6">
            <a:alphaModFix/>
          </a:blip>
          <a:srcRect b="20565" l="19704" r="0" t="0"/>
          <a:stretch/>
        </p:blipFill>
        <p:spPr>
          <a:xfrm>
            <a:off x="0" y="485525"/>
            <a:ext cx="2250846" cy="4408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