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Andika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Andika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Andika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Andika-boldItalic.fntdata"/><Relationship Id="rId30" Type="http://schemas.openxmlformats.org/officeDocument/2006/relationships/font" Target="fonts/Andika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ipractice6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4516d2cdf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4516d2cdf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4516d2cdfd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4516d2cdfd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44ca0ad80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44ca0ad80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722ec6d72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722ec6d72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633c867631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633c867631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722ec6d72f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722ec6d72f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722ec6d72f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722ec6d72f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22ec6d72f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722ec6d72f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633c867631_1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633c867631_1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720db71423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720db71423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722ec6d72f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722ec6d72f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4c61e0c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4c61e0c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63b9ca268a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63b9ca268a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720db71423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3720db71423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72b868069e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72b868069e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6324c61e0c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6324c61e0c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4516d2cdfd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4516d2cdfd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4516d2cdfd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4516d2cdfd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4516d2cdfd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4516d2cdfd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633c867631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633c867631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Vimeo: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https://vimeo.com/user202593770/ipractice6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4516d2cdfd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4516d2cdfd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4516d2cdfd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4516d2cdfd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g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jpg"/><Relationship Id="rId4" Type="http://schemas.openxmlformats.org/officeDocument/2006/relationships/image" Target="../media/image16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3LXZh1azlXkqkm-lTswR-IWsh9HK380L/view" TargetMode="External"/><Relationship Id="rId5" Type="http://schemas.openxmlformats.org/officeDocument/2006/relationships/image" Target="../media/image14.png"/><Relationship Id="rId6" Type="http://schemas.openxmlformats.org/officeDocument/2006/relationships/image" Target="../media/image13.png"/><Relationship Id="rId7" Type="http://schemas.openxmlformats.org/officeDocument/2006/relationships/image" Target="../media/image17.png"/><Relationship Id="rId8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jpg"/><Relationship Id="rId4" Type="http://schemas.openxmlformats.org/officeDocument/2006/relationships/image" Target="../media/image17.png"/><Relationship Id="rId5" Type="http://schemas.openxmlformats.org/officeDocument/2006/relationships/image" Target="../media/image11.png"/><Relationship Id="rId6" Type="http://schemas.openxmlformats.org/officeDocument/2006/relationships/hyperlink" Target="http://drive.google.com/file/d/1qRvYBAyibfKK-nE4yO0qorq1DFaXZ7SF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3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jpg"/><Relationship Id="rId4" Type="http://schemas.openxmlformats.org/officeDocument/2006/relationships/image" Target="../media/image16.png"/><Relationship Id="rId5" Type="http://schemas.openxmlformats.org/officeDocument/2006/relationships/image" Target="../media/image32.png"/><Relationship Id="rId6" Type="http://schemas.openxmlformats.org/officeDocument/2006/relationships/image" Target="../media/image36.png"/><Relationship Id="rId7" Type="http://schemas.openxmlformats.org/officeDocument/2006/relationships/hyperlink" Target="http://drive.google.com/file/d/1rMoUJ2_1_SO-zyJblJ5DGXrwPdCes481/view" TargetMode="External"/><Relationship Id="rId8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g"/><Relationship Id="rId4" Type="http://schemas.openxmlformats.org/officeDocument/2006/relationships/image" Target="../media/image14.png"/><Relationship Id="rId5" Type="http://schemas.openxmlformats.org/officeDocument/2006/relationships/image" Target="../media/image28.png"/><Relationship Id="rId6" Type="http://schemas.openxmlformats.org/officeDocument/2006/relationships/image" Target="../media/image35.png"/><Relationship Id="rId7" Type="http://schemas.openxmlformats.org/officeDocument/2006/relationships/hyperlink" Target="http://drive.google.com/file/d/1amGqT2Z97__sG1jgL-nTz4iqLdELjGvj/view" TargetMode="External"/><Relationship Id="rId8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jpg"/><Relationship Id="rId4" Type="http://schemas.openxmlformats.org/officeDocument/2006/relationships/image" Target="../media/image30.png"/><Relationship Id="rId5" Type="http://schemas.openxmlformats.org/officeDocument/2006/relationships/image" Target="../media/image13.png"/><Relationship Id="rId6" Type="http://schemas.openxmlformats.org/officeDocument/2006/relationships/image" Target="../media/image20.png"/><Relationship Id="rId7" Type="http://schemas.openxmlformats.org/officeDocument/2006/relationships/hyperlink" Target="http://drive.google.com/file/d/16nsw0ltKonOCFb62Zik0kQv3MoZsIwQ_/view" TargetMode="External"/><Relationship Id="rId8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jpg"/><Relationship Id="rId4" Type="http://schemas.openxmlformats.org/officeDocument/2006/relationships/image" Target="../media/image21.gif"/><Relationship Id="rId5" Type="http://schemas.openxmlformats.org/officeDocument/2006/relationships/image" Target="../media/image35.png"/><Relationship Id="rId6" Type="http://schemas.openxmlformats.org/officeDocument/2006/relationships/hyperlink" Target="http://drive.google.com/file/d/1KEKtQdZ0RUaAXUeAcQUjDDCIQ9uU2rmQ/view" TargetMode="External"/><Relationship Id="rId7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g"/><Relationship Id="rId4" Type="http://schemas.openxmlformats.org/officeDocument/2006/relationships/image" Target="../media/image24.png"/><Relationship Id="rId5" Type="http://schemas.openxmlformats.org/officeDocument/2006/relationships/image" Target="../media/image33.png"/><Relationship Id="rId6" Type="http://schemas.openxmlformats.org/officeDocument/2006/relationships/hyperlink" Target="http://drive.google.com/file/d/1bIGYw6rlaYGePVRpK9YiJ89AeTz6WR28/view" TargetMode="External"/><Relationship Id="rId7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jpg"/><Relationship Id="rId4" Type="http://schemas.openxmlformats.org/officeDocument/2006/relationships/image" Target="../media/image16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bSAGP_xuyfuCcKQBgbBl6uizJh5AN7Ld/view" TargetMode="External"/><Relationship Id="rId5" Type="http://schemas.openxmlformats.org/officeDocument/2006/relationships/image" Target="../media/image14.png"/><Relationship Id="rId6" Type="http://schemas.openxmlformats.org/officeDocument/2006/relationships/image" Target="../media/image13.png"/><Relationship Id="rId7" Type="http://schemas.openxmlformats.org/officeDocument/2006/relationships/image" Target="../media/image17.png"/><Relationship Id="rId8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4.xml"/><Relationship Id="rId4" Type="http://schemas.openxmlformats.org/officeDocument/2006/relationships/slide" Target="/ppt/slides/slide8.xml"/><Relationship Id="rId5" Type="http://schemas.openxmlformats.org/officeDocument/2006/relationships/slide" Target="/ppt/slides/slide11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Relationship Id="rId4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hyperlink" Target="http://drive.google.com/file/d/1cJvN6r-NwJmZn-pHi6mBTtLdnshKWYSS/view" TargetMode="External"/><Relationship Id="rId7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jpg"/><Relationship Id="rId4" Type="http://schemas.openxmlformats.org/officeDocument/2006/relationships/image" Target="../media/image36.png"/><Relationship Id="rId5" Type="http://schemas.openxmlformats.org/officeDocument/2006/relationships/hyperlink" Target="http://drive.google.com/file/d/160_GN9Q5g1javAn-XFfOXcSvDEmV-WQa/view" TargetMode="External"/><Relationship Id="rId6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7ofuRWK1IMpkgqSF1HShkucXXZGv69bT/view" TargetMode="External"/><Relationship Id="rId4" Type="http://schemas.openxmlformats.org/officeDocument/2006/relationships/image" Target="../media/image2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g"/><Relationship Id="rId4" Type="http://schemas.openxmlformats.org/officeDocument/2006/relationships/image" Target="../media/image4.png"/><Relationship Id="rId5" Type="http://schemas.openxmlformats.org/officeDocument/2006/relationships/hyperlink" Target="http://drive.google.com/file/d/1zC2TZN4wgvlsVJz2hsdi9u34tvCCKkn7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jp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8.png"/><Relationship Id="rId7" Type="http://schemas.openxmlformats.org/officeDocument/2006/relationships/image" Target="../media/image15.png"/><Relationship Id="rId8" Type="http://schemas.openxmlformats.org/officeDocument/2006/relationships/hyperlink" Target="http://drive.google.com/file/d/1oGi1NYBt4N7GQWhr7nxMB8_8heGQ9ksq/view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0xgBEpPI4nBoqwEfwW6bDMQn6XZJ5UqD/view" TargetMode="External"/><Relationship Id="rId4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jpg"/><Relationship Id="rId4" Type="http://schemas.openxmlformats.org/officeDocument/2006/relationships/image" Target="../media/image31.png"/><Relationship Id="rId5" Type="http://schemas.openxmlformats.org/officeDocument/2006/relationships/image" Target="../media/image12.gif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 title="AmiraPose_waving.png"/>
          <p:cNvPicPr preferRelativeResize="0"/>
          <p:nvPr/>
        </p:nvPicPr>
        <p:blipFill rotWithShape="1">
          <a:blip r:embed="rId3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Asset 3@4x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05750" y="1745850"/>
            <a:ext cx="37497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Presentando a Amira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305750" y="3397650"/>
            <a:ext cx="2594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3º</a:t>
            </a:r>
            <a:r>
              <a:rPr lang="en" sz="2800">
                <a:solidFill>
                  <a:srgbClr val="595959"/>
                </a:solidFill>
                <a:latin typeface="Andika"/>
                <a:ea typeface="Andika"/>
                <a:cs typeface="Andika"/>
                <a:sym typeface="Andika"/>
              </a:rPr>
              <a:t> a </a:t>
            </a:r>
            <a:r>
              <a:rPr lang="en" sz="28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8</a:t>
            </a:r>
            <a:r>
              <a:rPr lang="en" sz="2800"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rPr>
              <a:t>º </a:t>
            </a:r>
            <a:r>
              <a:rPr lang="en" sz="2800">
                <a:solidFill>
                  <a:srgbClr val="595959"/>
                </a:solidFill>
                <a:latin typeface="Andika"/>
                <a:ea typeface="Andika"/>
                <a:cs typeface="Andika"/>
                <a:sym typeface="Andika"/>
              </a:rPr>
              <a:t>grado</a:t>
            </a:r>
            <a:endParaRPr sz="2800">
              <a:solidFill>
                <a:srgbClr val="595959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22"/>
          <p:cNvSpPr txBox="1"/>
          <p:nvPr/>
        </p:nvSpPr>
        <p:spPr>
          <a:xfrm>
            <a:off x="2177650" y="100400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Sigue estos pasos que tu maestra o maestro te darán: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2" name="Google Shape;132;p22" title="Amirapose_pointing2.png"/>
          <p:cNvPicPr preferRelativeResize="0"/>
          <p:nvPr/>
        </p:nvPicPr>
        <p:blipFill rotWithShape="1">
          <a:blip r:embed="rId4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2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3"/>
          <p:cNvSpPr txBox="1"/>
          <p:nvPr/>
        </p:nvSpPr>
        <p:spPr>
          <a:xfrm>
            <a:off x="429825" y="1545550"/>
            <a:ext cx="4808400" cy="26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0" name="Google Shape;140;p23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3" title="Amirapose_gestureright.png"/>
          <p:cNvPicPr preferRelativeResize="0"/>
          <p:nvPr/>
        </p:nvPicPr>
        <p:blipFill rotWithShape="1">
          <a:blip r:embed="rId4">
            <a:alphaModFix/>
          </a:blip>
          <a:srcRect b="50517" l="0" r="0" t="0"/>
          <a:stretch/>
        </p:blipFill>
        <p:spPr>
          <a:xfrm flipH="1">
            <a:off x="3782576" y="586100"/>
            <a:ext cx="5378499" cy="45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7" name="Google Shape;147;p2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8" name="Google Shape;148;p24"/>
          <p:cNvSpPr txBox="1"/>
          <p:nvPr/>
        </p:nvSpPr>
        <p:spPr>
          <a:xfrm>
            <a:off x="2166325" y="1078350"/>
            <a:ext cx="60387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 voy a mostrarles cómo empiezo cada actividad con cuatro partes que son claves:</a:t>
            </a:r>
            <a:endParaRPr/>
          </a:p>
        </p:txBody>
      </p:sp>
      <p:sp>
        <p:nvSpPr>
          <p:cNvPr id="149" name="Google Shape;149;p24"/>
          <p:cNvSpPr txBox="1"/>
          <p:nvPr/>
        </p:nvSpPr>
        <p:spPr>
          <a:xfrm>
            <a:off x="2166325" y="3789450"/>
            <a:ext cx="5883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Les voy a explicar cada una y por qué son importantes.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0" name="Google Shape;150;p24" title="Join in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9879" y="20510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151" name="Google Shape;151;p24" title="Join in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6084" y="20510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152" name="Google Shape;152;p24" title="Join in (4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2288" y="20510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153" name="Google Shape;153;p24" title="Join in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93675" y="2051025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154" name="Google Shape;154;p24"/>
          <p:cNvSpPr txBox="1"/>
          <p:nvPr/>
        </p:nvSpPr>
        <p:spPr>
          <a:xfrm>
            <a:off x="2243713" y="3077750"/>
            <a:ext cx="1315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Objetivo del aprendizaje</a:t>
            </a:r>
            <a:endParaRPr b="1" sz="1200"/>
          </a:p>
        </p:txBody>
      </p:sp>
      <p:sp>
        <p:nvSpPr>
          <p:cNvPr id="155" name="Google Shape;155;p24"/>
          <p:cNvSpPr txBox="1"/>
          <p:nvPr/>
        </p:nvSpPr>
        <p:spPr>
          <a:xfrm>
            <a:off x="3799913" y="3077750"/>
            <a:ext cx="1315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Criterios de éxito</a:t>
            </a:r>
            <a:endParaRPr b="1" sz="1200"/>
          </a:p>
        </p:txBody>
      </p:sp>
      <p:sp>
        <p:nvSpPr>
          <p:cNvPr id="156" name="Google Shape;156;p24"/>
          <p:cNvSpPr txBox="1"/>
          <p:nvPr/>
        </p:nvSpPr>
        <p:spPr>
          <a:xfrm>
            <a:off x="5206687" y="3077750"/>
            <a:ext cx="1605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Autoevaluación</a:t>
            </a:r>
            <a:endParaRPr b="1" sz="1200"/>
          </a:p>
        </p:txBody>
      </p:sp>
      <p:sp>
        <p:nvSpPr>
          <p:cNvPr id="157" name="Google Shape;157;p24"/>
          <p:cNvSpPr txBox="1"/>
          <p:nvPr/>
        </p:nvSpPr>
        <p:spPr>
          <a:xfrm>
            <a:off x="6767438" y="3077750"/>
            <a:ext cx="1605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Video educativo</a:t>
            </a:r>
            <a:endParaRPr b="1" sz="1200"/>
          </a:p>
        </p:txBody>
      </p:sp>
      <p:sp>
        <p:nvSpPr>
          <p:cNvPr id="158" name="Google Shape;158;p24"/>
          <p:cNvSpPr/>
          <p:nvPr/>
        </p:nvSpPr>
        <p:spPr>
          <a:xfrm>
            <a:off x="2287200" y="19289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1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59" name="Google Shape;159;p24"/>
          <p:cNvSpPr/>
          <p:nvPr/>
        </p:nvSpPr>
        <p:spPr>
          <a:xfrm>
            <a:off x="3780150" y="19289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2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60" name="Google Shape;160;p24"/>
          <p:cNvSpPr/>
          <p:nvPr/>
        </p:nvSpPr>
        <p:spPr>
          <a:xfrm>
            <a:off x="5356675" y="19289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3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61" name="Google Shape;161;p24"/>
          <p:cNvSpPr/>
          <p:nvPr/>
        </p:nvSpPr>
        <p:spPr>
          <a:xfrm>
            <a:off x="6933200" y="19289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4</a:t>
            </a:r>
            <a:endParaRPr b="1" sz="1300">
              <a:solidFill>
                <a:schemeClr val="lt1"/>
              </a:solidFill>
            </a:endParaRPr>
          </a:p>
        </p:txBody>
      </p:sp>
      <p:pic>
        <p:nvPicPr>
          <p:cNvPr id="162" name="Google Shape;162;p24" title="AmiraPose_waving.png"/>
          <p:cNvPicPr preferRelativeResize="0"/>
          <p:nvPr/>
        </p:nvPicPr>
        <p:blipFill rotWithShape="1">
          <a:blip r:embed="rId8">
            <a:alphaModFix/>
          </a:blip>
          <a:srcRect b="19781" l="0" r="23071" t="0"/>
          <a:stretch/>
        </p:blipFill>
        <p:spPr>
          <a:xfrm flipH="1">
            <a:off x="-1" y="4851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4" title="I.12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9" name="Google Shape;169;p25"/>
          <p:cNvSpPr txBox="1"/>
          <p:nvPr/>
        </p:nvSpPr>
        <p:spPr>
          <a:xfrm>
            <a:off x="2202125" y="2002650"/>
            <a:ext cx="20259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 les dice qué habilidad de lectura van a aprender.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0" name="Google Shape;170;p25" title="Join in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2125" y="1059500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171" name="Google Shape;171;p25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1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172" name="Google Shape;172;p25"/>
          <p:cNvSpPr txBox="1"/>
          <p:nvPr/>
        </p:nvSpPr>
        <p:spPr>
          <a:xfrm>
            <a:off x="2952825" y="1072025"/>
            <a:ext cx="13758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Objetivo del aprendizaje</a:t>
            </a:r>
            <a:endParaRPr/>
          </a:p>
        </p:txBody>
      </p:sp>
      <p:pic>
        <p:nvPicPr>
          <p:cNvPr id="173" name="Google Shape;173;p25" title="Amirapose_pointing2.png"/>
          <p:cNvPicPr preferRelativeResize="0"/>
          <p:nvPr/>
        </p:nvPicPr>
        <p:blipFill rotWithShape="1">
          <a:blip r:embed="rId5">
            <a:alphaModFix/>
          </a:blip>
          <a:srcRect b="23076" l="22160" r="0" t="0"/>
          <a:stretch/>
        </p:blipFill>
        <p:spPr>
          <a:xfrm>
            <a:off x="0" y="484425"/>
            <a:ext cx="2253301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5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5" name="Google Shape;175;p25" title="I.13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6" name="Google Shape;176;p25" title="Screenshot 2025-07-30 at 11.09.41 AM.png"/>
          <p:cNvPicPr preferRelativeResize="0"/>
          <p:nvPr/>
        </p:nvPicPr>
        <p:blipFill rotWithShape="1">
          <a:blip r:embed="rId8">
            <a:alphaModFix/>
          </a:blip>
          <a:srcRect b="31486" l="25107" r="26159" t="11390"/>
          <a:stretch/>
        </p:blipFill>
        <p:spPr>
          <a:xfrm>
            <a:off x="4654000" y="1076200"/>
            <a:ext cx="3711900" cy="2447100"/>
          </a:xfrm>
          <a:prstGeom prst="roundRect">
            <a:avLst>
              <a:gd fmla="val 4624" name="adj"/>
            </a:avLst>
          </a:prstGeom>
          <a:noFill/>
          <a:ln>
            <a:noFill/>
          </a:ln>
          <a:effectLst>
            <a:outerShdw blurRad="53568" rotWithShape="0" algn="bl" dir="5400000" dist="17856">
              <a:srgbClr val="000000">
                <a:alpha val="50000"/>
              </a:srgbClr>
            </a:outerShdw>
          </a:effectLst>
        </p:spPr>
      </p:pic>
      <p:sp>
        <p:nvSpPr>
          <p:cNvPr id="177" name="Google Shape;177;p25"/>
          <p:cNvSpPr/>
          <p:nvPr/>
        </p:nvSpPr>
        <p:spPr>
          <a:xfrm>
            <a:off x="4762500" y="1596300"/>
            <a:ext cx="3549300" cy="739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0FA9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6"/>
          <p:cNvSpPr txBox="1"/>
          <p:nvPr/>
        </p:nvSpPr>
        <p:spPr>
          <a:xfrm>
            <a:off x="2095650" y="1971850"/>
            <a:ext cx="2386500" cy="21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 les dicen lo que deberían poder hacer al final de la actividad.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Les muestra cómo se ve el éxito de la actividad realizada.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2952825" y="1072025"/>
            <a:ext cx="13758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Criterios de éxito</a:t>
            </a:r>
            <a:endParaRPr sz="1600"/>
          </a:p>
        </p:txBody>
      </p:sp>
      <p:pic>
        <p:nvPicPr>
          <p:cNvPr id="185" name="Google Shape;185;p26" title="Join in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2126" y="1046951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186" name="Google Shape;186;p26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2</a:t>
            </a:r>
            <a:endParaRPr b="1" sz="1300">
              <a:solidFill>
                <a:schemeClr val="lt1"/>
              </a:solidFill>
            </a:endParaRPr>
          </a:p>
        </p:txBody>
      </p:sp>
      <p:pic>
        <p:nvPicPr>
          <p:cNvPr id="187" name="Google Shape;187;p26" title="Screenshot 2025-07-30 at 11.09.41 AM.png"/>
          <p:cNvPicPr preferRelativeResize="0"/>
          <p:nvPr/>
        </p:nvPicPr>
        <p:blipFill rotWithShape="1">
          <a:blip r:embed="rId5">
            <a:alphaModFix/>
          </a:blip>
          <a:srcRect b="31486" l="25107" r="26159" t="11390"/>
          <a:stretch/>
        </p:blipFill>
        <p:spPr>
          <a:xfrm>
            <a:off x="4654000" y="1076200"/>
            <a:ext cx="3711900" cy="2447100"/>
          </a:xfrm>
          <a:prstGeom prst="roundRect">
            <a:avLst>
              <a:gd fmla="val 4624" name="adj"/>
            </a:avLst>
          </a:prstGeom>
          <a:noFill/>
          <a:ln>
            <a:noFill/>
          </a:ln>
          <a:effectLst>
            <a:outerShdw blurRad="53568" rotWithShape="0" algn="bl" dir="5400000" dist="17856">
              <a:srgbClr val="000000">
                <a:alpha val="50000"/>
              </a:srgbClr>
            </a:outerShdw>
          </a:effectLst>
        </p:spPr>
      </p:pic>
      <p:pic>
        <p:nvPicPr>
          <p:cNvPr id="188" name="Google Shape;188;p26" title="Amirapose_thumbsup.png"/>
          <p:cNvPicPr preferRelativeResize="0"/>
          <p:nvPr/>
        </p:nvPicPr>
        <p:blipFill rotWithShape="1">
          <a:blip r:embed="rId6">
            <a:alphaModFix/>
          </a:blip>
          <a:srcRect b="24391" l="19302" r="0" t="0"/>
          <a:stretch/>
        </p:blipFill>
        <p:spPr>
          <a:xfrm>
            <a:off x="0" y="491150"/>
            <a:ext cx="2284401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6"/>
          <p:cNvSpPr/>
          <p:nvPr/>
        </p:nvSpPr>
        <p:spPr>
          <a:xfrm>
            <a:off x="4726971" y="2351143"/>
            <a:ext cx="3565800" cy="1028700"/>
          </a:xfrm>
          <a:prstGeom prst="roundRect">
            <a:avLst>
              <a:gd fmla="val 16667" name="adj"/>
            </a:avLst>
          </a:prstGeom>
          <a:noFill/>
          <a:ln cap="flat" cmpd="sng" w="35700">
            <a:solidFill>
              <a:srgbClr val="F0FA9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5700" lIns="85700" spcFirstLastPara="1" rIns="85700" wrap="square" tIns="8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12"/>
          </a:p>
        </p:txBody>
      </p:sp>
      <p:pic>
        <p:nvPicPr>
          <p:cNvPr id="190" name="Google Shape;190;p26" title="I.14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1" name="Google Shape;191;p26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7" name="Google Shape;197;p27"/>
          <p:cNvSpPr txBox="1"/>
          <p:nvPr/>
        </p:nvSpPr>
        <p:spPr>
          <a:xfrm>
            <a:off x="2095650" y="1895650"/>
            <a:ext cx="2503200" cy="18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Esta es su oportunidad para hacer una pausa y reflexionar.</a:t>
            </a:r>
            <a:endParaRPr sz="1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¿Conoces esta habilidad de lectura? ¿Es algo totalmente nuevo?</a:t>
            </a:r>
            <a:endParaRPr sz="1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8" name="Google Shape;198;p27"/>
          <p:cNvSpPr txBox="1"/>
          <p:nvPr/>
        </p:nvSpPr>
        <p:spPr>
          <a:xfrm>
            <a:off x="2952825" y="1072025"/>
            <a:ext cx="17838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Autoevaluación</a:t>
            </a:r>
            <a:endParaRPr b="1" sz="15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9" name="Google Shape;199;p27" title="Join in (3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2127" y="1046951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200" name="Google Shape;200;p27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3</a:t>
            </a:r>
            <a:endParaRPr b="1" sz="1300">
              <a:solidFill>
                <a:schemeClr val="lt1"/>
              </a:solidFill>
            </a:endParaRPr>
          </a:p>
        </p:txBody>
      </p:sp>
      <p:pic>
        <p:nvPicPr>
          <p:cNvPr id="201" name="Google Shape;201;p27" title="Screenshot 2025-07-30 at 11.10.47 AM.png"/>
          <p:cNvPicPr preferRelativeResize="0"/>
          <p:nvPr/>
        </p:nvPicPr>
        <p:blipFill rotWithShape="1">
          <a:blip r:embed="rId5">
            <a:alphaModFix/>
          </a:blip>
          <a:srcRect b="24687" l="19343" r="16413" t="0"/>
          <a:stretch/>
        </p:blipFill>
        <p:spPr>
          <a:xfrm>
            <a:off x="4778325" y="1076200"/>
            <a:ext cx="3663600" cy="2415600"/>
          </a:xfrm>
          <a:prstGeom prst="roundRect">
            <a:avLst>
              <a:gd fmla="val 4962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2" name="Google Shape;202;p27" title="Amirapose_thinking.png"/>
          <p:cNvPicPr preferRelativeResize="0"/>
          <p:nvPr/>
        </p:nvPicPr>
        <p:blipFill rotWithShape="1">
          <a:blip r:embed="rId6">
            <a:alphaModFix/>
          </a:blip>
          <a:srcRect b="22112" l="17484" r="0" t="0"/>
          <a:stretch/>
        </p:blipFill>
        <p:spPr>
          <a:xfrm>
            <a:off x="0" y="4627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7" title="I.15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04" name="Google Shape;204;p27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7"/>
          <p:cNvSpPr txBox="1"/>
          <p:nvPr/>
        </p:nvSpPr>
        <p:spPr>
          <a:xfrm>
            <a:off x="2095650" y="3819250"/>
            <a:ext cx="62397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5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¡Está bien ser honesto contigo mismo!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1" name="Google Shape;211;p28" title="Screenshot 2025-07-30 at 11.46.52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5725" y="1072025"/>
            <a:ext cx="3960000" cy="2228400"/>
          </a:xfrm>
          <a:prstGeom prst="roundRect">
            <a:avLst>
              <a:gd fmla="val 5646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2" name="Google Shape;212;p28"/>
          <p:cNvSpPr txBox="1"/>
          <p:nvPr/>
        </p:nvSpPr>
        <p:spPr>
          <a:xfrm>
            <a:off x="2952825" y="1072025"/>
            <a:ext cx="13758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Video educativo</a:t>
            </a:r>
            <a:endParaRPr sz="1600"/>
          </a:p>
        </p:txBody>
      </p:sp>
      <p:pic>
        <p:nvPicPr>
          <p:cNvPr id="213" name="Google Shape;213;p28" title="Join in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02123" y="1046951"/>
            <a:ext cx="739374" cy="739374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sp>
        <p:nvSpPr>
          <p:cNvPr id="214" name="Google Shape;214;p28"/>
          <p:cNvSpPr/>
          <p:nvPr/>
        </p:nvSpPr>
        <p:spPr>
          <a:xfrm>
            <a:off x="5038325" y="600225"/>
            <a:ext cx="324600" cy="324600"/>
          </a:xfrm>
          <a:prstGeom prst="ellipse">
            <a:avLst/>
          </a:prstGeom>
          <a:solidFill>
            <a:srgbClr val="1337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</a:rPr>
              <a:t>4</a:t>
            </a:r>
            <a:endParaRPr b="1" sz="1300">
              <a:solidFill>
                <a:schemeClr val="lt1"/>
              </a:solidFill>
            </a:endParaRPr>
          </a:p>
        </p:txBody>
      </p:sp>
      <p:sp>
        <p:nvSpPr>
          <p:cNvPr id="215" name="Google Shape;215;p28"/>
          <p:cNvSpPr txBox="1"/>
          <p:nvPr/>
        </p:nvSpPr>
        <p:spPr>
          <a:xfrm>
            <a:off x="2095650" y="1971850"/>
            <a:ext cx="2232900" cy="21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Este video les enseña una nueva habilidad de lectura.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Su trabajo es mirar, escuchar y participar cuando se les pida.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6" name="Google Shape;216;p28" title="AmiraPose_Idle.png"/>
          <p:cNvPicPr preferRelativeResize="0"/>
          <p:nvPr/>
        </p:nvPicPr>
        <p:blipFill rotWithShape="1">
          <a:blip r:embed="rId6">
            <a:alphaModFix/>
          </a:blip>
          <a:srcRect b="23383" l="0" r="24828" t="0"/>
          <a:stretch/>
        </p:blipFill>
        <p:spPr>
          <a:xfrm flipH="1">
            <a:off x="0" y="4765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8" title="I.16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8" name="Google Shape;218;p28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9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4" name="Google Shape;224;p29"/>
          <p:cNvSpPr txBox="1"/>
          <p:nvPr/>
        </p:nvSpPr>
        <p:spPr>
          <a:xfrm>
            <a:off x="2170850" y="1057950"/>
            <a:ext cx="6297600" cy="2875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Hablemos sobre lo que aprendieron. Comenten estas preguntas con su clase: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crees que es útil conocer el objetivo de aprendizaje antes de comenzar?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podrían ayudarte los criterios de éxito a mantenerte enfocado?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es útil la autoevaluación para ti y para tu maestra?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5" name="Google Shape;225;p29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95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6" name="Google Shape;226;p29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62775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9" title="I.17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8" name="Google Shape;228;p29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0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4" name="Google Shape;234;p30"/>
          <p:cNvSpPr txBox="1"/>
          <p:nvPr/>
        </p:nvSpPr>
        <p:spPr>
          <a:xfrm>
            <a:off x="2202125" y="1086400"/>
            <a:ext cx="24912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Quizás se estén preguntando: </a:t>
            </a: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“¿Qué pasa después?”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Después de ver el video, es cuando van a comenzar a practicar.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5" name="Google Shape;235;p30" title="Amirapose_facepalm.png"/>
          <p:cNvPicPr preferRelativeResize="0"/>
          <p:nvPr/>
        </p:nvPicPr>
        <p:blipFill rotWithShape="1">
          <a:blip r:embed="rId4">
            <a:alphaModFix/>
          </a:blip>
          <a:srcRect b="24154" l="30176" r="2942" t="-6282"/>
          <a:stretch/>
        </p:blipFill>
        <p:spPr>
          <a:xfrm>
            <a:off x="0" y="-41450"/>
            <a:ext cx="2264374" cy="4938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 title="Screenshot 2025-08-04 at 1.49.39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04950" y="1120300"/>
            <a:ext cx="3437100" cy="1933200"/>
          </a:xfrm>
          <a:prstGeom prst="roundRect">
            <a:avLst>
              <a:gd fmla="val 580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7" name="Google Shape;237;p30" title="I.1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49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8" name="Google Shape;238;p30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9" name="Google Shape;239;p30"/>
          <p:cNvSpPr txBox="1"/>
          <p:nvPr/>
        </p:nvSpPr>
        <p:spPr>
          <a:xfrm>
            <a:off x="2202125" y="3455625"/>
            <a:ext cx="62400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Van a hacer algunas actividades que les van a ayudar a aplicar lo que acaban de aprender.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1"/>
          <p:cNvSpPr txBox="1"/>
          <p:nvPr/>
        </p:nvSpPr>
        <p:spPr>
          <a:xfrm>
            <a:off x="2308775" y="1510888"/>
            <a:ext cx="11766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Lograr el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objetivo del aprendizaje. </a:t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¿Recuerdan cuál es el objetivo de hoy?</a:t>
            </a:r>
            <a:endParaRPr i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5" name="Google Shape;245;p31"/>
          <p:cNvSpPr txBox="1"/>
          <p:nvPr/>
        </p:nvSpPr>
        <p:spPr>
          <a:xfrm>
            <a:off x="3771527" y="1510888"/>
            <a:ext cx="1363500" cy="24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Tener en cuenta los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criterios de éxito.</a:t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¡Traten de demostrar que lo entendieron!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6" name="Google Shape;246;p31"/>
          <p:cNvSpPr txBox="1"/>
          <p:nvPr/>
        </p:nvSpPr>
        <p:spPr>
          <a:xfrm>
            <a:off x="5327750" y="1510900"/>
            <a:ext cx="14076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Evaluarse </a:t>
            </a: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 sí mismos mientras trabajan.</a:t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¿Se sienten más seguros ahora?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7" name="Google Shape;247;p31"/>
          <p:cNvSpPr txBox="1"/>
          <p:nvPr/>
        </p:nvSpPr>
        <p:spPr>
          <a:xfrm>
            <a:off x="6883977" y="1510888"/>
            <a:ext cx="13635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Usar el </a:t>
            </a:r>
            <a:r>
              <a:rPr b="1"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video educativo</a:t>
            </a:r>
            <a:r>
              <a:rPr lang="en" sz="12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como herramienta.</a:t>
            </a:r>
            <a:endParaRPr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ctr">
              <a:spcBef>
                <a:spcPts val="0"/>
              </a:spcBef>
              <a:spcAft>
                <a:spcPts val="2000"/>
              </a:spcAft>
              <a:buNone/>
            </a:pPr>
            <a:r>
              <a:rPr i="1" lang="en" sz="10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¡Vuelvan a verlo si necesitan ayuda!</a:t>
            </a:r>
            <a:endParaRPr b="1" sz="10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8" name="Google Shape;248;p31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9" name="Google Shape;249;p31"/>
          <p:cNvSpPr txBox="1"/>
          <p:nvPr/>
        </p:nvSpPr>
        <p:spPr>
          <a:xfrm>
            <a:off x="2174650" y="1065850"/>
            <a:ext cx="6038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Esta es su oportunidad para: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50" name="Google Shape;250;p31" title="Join in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9879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1" name="Google Shape;251;p31" title="Join in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6096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2" name="Google Shape;252;p31" title="Join in (4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2288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3" name="Google Shape;253;p31" title="Join in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93675" y="2259050"/>
            <a:ext cx="1006828" cy="1006828"/>
          </a:xfrm>
          <a:prstGeom prst="rect">
            <a:avLst/>
          </a:prstGeom>
          <a:noFill/>
          <a:ln>
            <a:noFill/>
          </a:ln>
          <a:effectLst>
            <a:outerShdw blurRad="15209" rotWithShape="0" algn="bl" dir="5400000" dist="5070">
              <a:srgbClr val="000000">
                <a:alpha val="50000"/>
              </a:srgbClr>
            </a:outerShdw>
          </a:effectLst>
        </p:spPr>
      </p:pic>
      <p:pic>
        <p:nvPicPr>
          <p:cNvPr id="254" name="Google Shape;254;p31" title="Amirapose_pointing.png"/>
          <p:cNvPicPr preferRelativeResize="0"/>
          <p:nvPr/>
        </p:nvPicPr>
        <p:blipFill rotWithShape="1">
          <a:blip r:embed="rId8">
            <a:alphaModFix/>
          </a:blip>
          <a:srcRect b="20565" l="19704" r="0" t="0"/>
          <a:stretch/>
        </p:blipFill>
        <p:spPr>
          <a:xfrm>
            <a:off x="0" y="481437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1" title="I.19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9946" y="4169913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6" name="Google Shape;256;p31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319750" y="2100000"/>
            <a:ext cx="3315900" cy="9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Contenido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572000" y="676200"/>
            <a:ext cx="4158600" cy="37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600" u="sng">
                <a:solidFill>
                  <a:srgbClr val="0097A7"/>
                </a:solidFill>
                <a:latin typeface="Andika"/>
                <a:ea typeface="Andika"/>
                <a:cs typeface="Andika"/>
                <a:sym typeface="Andika"/>
                <a:hlinkClick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Cómo usar esta presentación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6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Primeros pasos: conozcamos a Amira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6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Primeros pasos: cómo iniciar sesión 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los pasos de inicio de sesión específicos de tu escuela: Clever, ClassLink, enlace directo, etc.)</a:t>
            </a:r>
            <a:endParaRPr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6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Lección: aprende con Amira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1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Aprende cómo Amira comienza cada actividad y por qué eso es importante.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2" name="Google Shape;262;p32"/>
          <p:cNvSpPr txBox="1"/>
          <p:nvPr/>
        </p:nvSpPr>
        <p:spPr>
          <a:xfrm>
            <a:off x="2202125" y="1046950"/>
            <a:ext cx="1946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500"/>
              </a:spcAft>
              <a:buNone/>
            </a:pPr>
            <a:r>
              <a:t/>
            </a:r>
            <a:endParaRPr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3" name="Google Shape;263;p32"/>
          <p:cNvSpPr txBox="1"/>
          <p:nvPr/>
        </p:nvSpPr>
        <p:spPr>
          <a:xfrm>
            <a:off x="2202125" y="1046950"/>
            <a:ext cx="63357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Pongan su mejor esfuerzo. Yo estaré aquí para ayudarlos en el camino. Si se traban, prueben con estos botones: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4" name="Google Shape;264;p32" title="Remove background project (4).png"/>
          <p:cNvPicPr preferRelativeResize="0"/>
          <p:nvPr/>
        </p:nvPicPr>
        <p:blipFill rotWithShape="1">
          <a:blip r:embed="rId4">
            <a:alphaModFix/>
          </a:blip>
          <a:srcRect b="-9259" l="0" r="0" t="9260"/>
          <a:stretch/>
        </p:blipFill>
        <p:spPr>
          <a:xfrm>
            <a:off x="1950225" y="2008300"/>
            <a:ext cx="4838600" cy="1736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5" name="Google Shape;265;p32"/>
          <p:cNvSpPr txBox="1"/>
          <p:nvPr/>
        </p:nvSpPr>
        <p:spPr>
          <a:xfrm>
            <a:off x="2282150" y="3649596"/>
            <a:ext cx="1620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Pedir ayuda.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6" name="Google Shape;266;p32"/>
          <p:cNvSpPr txBox="1"/>
          <p:nvPr/>
        </p:nvSpPr>
        <p:spPr>
          <a:xfrm>
            <a:off x="3755150" y="3649600"/>
            <a:ext cx="1472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Volver al video.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7" name="Google Shape;267;p32" title="Amirapose_thumbsup.png"/>
          <p:cNvPicPr preferRelativeResize="0"/>
          <p:nvPr/>
        </p:nvPicPr>
        <p:blipFill rotWithShape="1">
          <a:blip r:embed="rId5">
            <a:alphaModFix/>
          </a:blip>
          <a:srcRect b="24391" l="19302" r="0" t="0"/>
          <a:stretch/>
        </p:blipFill>
        <p:spPr>
          <a:xfrm>
            <a:off x="0" y="491150"/>
            <a:ext cx="2284401" cy="44025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8" name="Google Shape;268;p32"/>
          <p:cNvCxnSpPr>
            <a:stCxn id="265" idx="0"/>
          </p:cNvCxnSpPr>
          <p:nvPr/>
        </p:nvCxnSpPr>
        <p:spPr>
          <a:xfrm rot="10800000">
            <a:off x="3087950" y="3131496"/>
            <a:ext cx="4500" cy="518100"/>
          </a:xfrm>
          <a:prstGeom prst="straightConnector1">
            <a:avLst/>
          </a:prstGeom>
          <a:noFill/>
          <a:ln cap="flat" cmpd="sng" w="28575">
            <a:solidFill>
              <a:srgbClr val="F0FA93"/>
            </a:solidFill>
            <a:prstDash val="solid"/>
            <a:round/>
            <a:headEnd len="med" w="med" type="none"/>
            <a:tailEnd len="med" w="med" type="triangl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cxnSp>
      <p:cxnSp>
        <p:nvCxnSpPr>
          <p:cNvPr id="269" name="Google Shape;269;p32"/>
          <p:cNvCxnSpPr/>
          <p:nvPr/>
        </p:nvCxnSpPr>
        <p:spPr>
          <a:xfrm rot="10800000">
            <a:off x="4489100" y="3131488"/>
            <a:ext cx="4500" cy="518100"/>
          </a:xfrm>
          <a:prstGeom prst="straightConnector1">
            <a:avLst/>
          </a:prstGeom>
          <a:noFill/>
          <a:ln cap="flat" cmpd="sng" w="28575">
            <a:solidFill>
              <a:srgbClr val="F0FA93"/>
            </a:solidFill>
            <a:prstDash val="solid"/>
            <a:round/>
            <a:headEnd len="med" w="med" type="none"/>
            <a:tailEnd len="med" w="med" type="triangl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cxnSp>
      <p:pic>
        <p:nvPicPr>
          <p:cNvPr id="270" name="Google Shape;270;p32" title="I.20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71" name="Google Shape;271;p32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33"/>
          <p:cNvSpPr txBox="1"/>
          <p:nvPr/>
        </p:nvSpPr>
        <p:spPr>
          <a:xfrm>
            <a:off x="2180325" y="986575"/>
            <a:ext cx="6153900" cy="43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¡Estamos listos para comenzar una gran fiesta de aprendizaje!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8" name="Google Shape;278;p33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88725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3" title="I.21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80" name="Google Shape;280;p33"/>
          <p:cNvSpPr txBox="1"/>
          <p:nvPr>
            <p:ph idx="1" type="subTitle"/>
          </p:nvPr>
        </p:nvSpPr>
        <p:spPr>
          <a:xfrm>
            <a:off x="38100" y="34050"/>
            <a:ext cx="29034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Lección: Aprende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34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/>
        </p:nvSpPr>
        <p:spPr>
          <a:xfrm>
            <a:off x="4572000" y="558150"/>
            <a:ext cx="4147500" cy="40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Antes de presentar: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Revisa todas las diapositivas: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toda la presentación para familiarizarte con el flujo de la lección y el contenido para los estudiantes.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tu información de inicio de sesión: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Actualiza las diapositivas con la plataforma, dispositivos y método de acceso que usa tu escuela.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Durante la lección: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clic y lee en voz alta: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 o haz clic en el ícono de audio* para escuchar a Amira leerla en inglés.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preguntas: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Usa las preguntas en las diapositivas para fomentar la conversación y la reflexión.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Modela el comportamiento: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Muestra a los estudiantes cómo se ve y se escucha una lectura exitosa con Amira.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*Las animaciones y el audio pueden perder funcionalidad en el formato .ppt.</a:t>
            </a:r>
            <a:endParaRPr sz="8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402050" y="1375200"/>
            <a:ext cx="4014600" cy="23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Cómo usar esta presentación</a:t>
            </a:r>
            <a:endParaRPr sz="4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6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274975" y="1640900"/>
            <a:ext cx="48501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50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2172050" y="1014000"/>
            <a:ext cx="6351900" cy="23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¡Soy Amira, la asistente de lectura de su Maestra!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Estoy aquí para ayudarles a ser mejores lectores y que tengan más confianza en ustedes mismos.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divertirnos muchísimo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7" name="Google Shape;87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 title="I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9" name="Google Shape;89;p17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5" name="Google Shape;95;p18"/>
          <p:cNvSpPr txBox="1"/>
          <p:nvPr/>
        </p:nvSpPr>
        <p:spPr>
          <a:xfrm>
            <a:off x="2177650" y="1037700"/>
            <a:ext cx="5681100" cy="30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Así es como funciona: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¡Ahora, vamos a ver a un estudiante como ustedes aprendiendo a leer conmigo!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2761575" y="1652500"/>
            <a:ext cx="5524800" cy="151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Yo les enseño algo nuevo.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Ustedes lo intentan con una actividad divertida.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Desarrollaremos juntos sus habilidades para leer mejor.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7" name="Google Shape;97;p18" title="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3356" y="27455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98" name="Google Shape;98;p18" title="Amirapose_pointing.png"/>
          <p:cNvPicPr preferRelativeResize="0"/>
          <p:nvPr/>
        </p:nvPicPr>
        <p:blipFill rotWithShape="1">
          <a:blip r:embed="rId5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 title="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58675" y="2198311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0" name="Google Shape;100;p18" title="Introducing Amira Graphics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57800" y="16493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1" name="Google Shape;101;p18" title="I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46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02" name="Google Shape;102;p18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9" title="Instruct 6th Grader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20" title="Amirapose_excited3.png"/>
          <p:cNvPicPr preferRelativeResize="0"/>
          <p:nvPr/>
        </p:nvPicPr>
        <p:blipFill rotWithShape="1">
          <a:blip r:embed="rId3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280850" y="1747200"/>
            <a:ext cx="4488900" cy="23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5" name="Google Shape;115;p20" title="Asset 3@4x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1" name="Google Shape;121;p21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¡Déjame mostrarte cómo iniciar sesión!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3" name="Google Shape;123;p21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24" name="Google Shape;124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1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