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embeddedFontLst>
    <p:embeddedFont>
      <p:font typeface="Andika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ndika-bold.fntdata"/><Relationship Id="rId11" Type="http://schemas.openxmlformats.org/officeDocument/2006/relationships/slide" Target="slides/slide6.xml"/><Relationship Id="rId22" Type="http://schemas.openxmlformats.org/officeDocument/2006/relationships/font" Target="fonts/Andika-boldItalic.fntdata"/><Relationship Id="rId10" Type="http://schemas.openxmlformats.org/officeDocument/2006/relationships/slide" Target="slides/slide5.xml"/><Relationship Id="rId21" Type="http://schemas.openxmlformats.org/officeDocument/2006/relationships/font" Target="fonts/Andika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Andika-regular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spanassess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d4dbda05e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3d4dbda05e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3d4dbda05e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3d4dbda05e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70956d40c4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70956d40c4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70956d40c4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70956d40c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72dd931b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72dd931b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¡Hora de un descanso para bailar!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704c2d18e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704c2d18e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04c2d18e8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04c2d18e8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44ca0ad80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44ca0ad80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6296e0b014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6296e0b014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3d4dbda05e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3d4dbda05e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635e27bb0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635e27bb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Reproduce el video para los estudiantes.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Vimeo: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</a:t>
            </a:r>
            <a:r>
              <a:rPr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https://vimeo.com/user202593770/spanassess</a:t>
            </a:r>
            <a:endParaRPr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6f3127db22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6f3127db22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70956d40c4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70956d40c4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E6FA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E6FAF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6FAF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jpg"/><Relationship Id="rId4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jpg"/><Relationship Id="rId4" Type="http://schemas.openxmlformats.org/officeDocument/2006/relationships/image" Target="../media/image6.png"/><Relationship Id="rId5" Type="http://schemas.openxmlformats.org/officeDocument/2006/relationships/hyperlink" Target="http://drive.google.com/file/d/1nR26RE2dlt1bILpjgDb0z31MJzSR3kJc/view" TargetMode="External"/><Relationship Id="rId6" Type="http://schemas.openxmlformats.org/officeDocument/2006/relationships/image" Target="../media/image1.png"/><Relationship Id="rId7" Type="http://schemas.openxmlformats.org/officeDocument/2006/relationships/image" Target="../media/image12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jpg"/><Relationship Id="rId4" Type="http://schemas.openxmlformats.org/officeDocument/2006/relationships/image" Target="../media/image11.gif"/><Relationship Id="rId5" Type="http://schemas.openxmlformats.org/officeDocument/2006/relationships/image" Target="../media/image13.png"/><Relationship Id="rId6" Type="http://schemas.openxmlformats.org/officeDocument/2006/relationships/image" Target="../media/image19.png"/><Relationship Id="rId7" Type="http://schemas.openxmlformats.org/officeDocument/2006/relationships/hyperlink" Target="http://drive.google.com/file/d/1kMeyUNv0sydHosJWzXEWiEJ-rLJdJiq4/view" TargetMode="External"/><Relationship Id="rId8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://drive.google.com/file/d/1ldgKPCohlggTZX4Qe3-JIXSHaFnLZIYV/view" TargetMode="External"/><Relationship Id="rId4" Type="http://schemas.openxmlformats.org/officeDocument/2006/relationships/image" Target="../media/image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5" Type="http://schemas.openxmlformats.org/officeDocument/2006/relationships/slide" Target="/ppt/slides/slide8.xml"/><Relationship Id="rId6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g"/><Relationship Id="rId4" Type="http://schemas.openxmlformats.org/officeDocument/2006/relationships/image" Target="../media/image7.png"/><Relationship Id="rId5" Type="http://schemas.openxmlformats.org/officeDocument/2006/relationships/hyperlink" Target="http://drive.google.com/file/d/124hQ0jpEyf7bMawtRO2msPs8eOq6yZQh/view" TargetMode="External"/><Relationship Id="rId6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g"/><Relationship Id="rId4" Type="http://schemas.openxmlformats.org/officeDocument/2006/relationships/image" Target="../media/image7.png"/><Relationship Id="rId5" Type="http://schemas.openxmlformats.org/officeDocument/2006/relationships/hyperlink" Target="http://drive.google.com/file/d/1OvWOJ3ibFVZn9-vbAcYbeXgMMvWBvWFg/view" TargetMode="External"/><Relationship Id="rId6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1q3tE-vbFo_mkR1lYNXfilwUF0-LpqTaw/view" TargetMode="External"/><Relationship Id="rId4" Type="http://schemas.openxmlformats.org/officeDocument/2006/relationships/image" Target="../media/image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jpg"/><Relationship Id="rId4" Type="http://schemas.openxmlformats.org/officeDocument/2006/relationships/image" Target="../media/image11.gif"/><Relationship Id="rId5" Type="http://schemas.openxmlformats.org/officeDocument/2006/relationships/image" Target="../media/image17.png"/><Relationship Id="rId6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419750" y="0"/>
            <a:ext cx="47244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ctrTitle"/>
          </p:nvPr>
        </p:nvSpPr>
        <p:spPr>
          <a:xfrm>
            <a:off x="305750" y="1745850"/>
            <a:ext cx="37497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Presentando a Amira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05750" y="3397650"/>
            <a:ext cx="2594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5º a 8º grado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7" name="Google Shape;57;p13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 title="AmiraPose_waving.png"/>
          <p:cNvPicPr preferRelativeResize="0"/>
          <p:nvPr/>
        </p:nvPicPr>
        <p:blipFill rotWithShape="1">
          <a:blip r:embed="rId4">
            <a:alphaModFix/>
          </a:blip>
          <a:srcRect b="55775" l="0" r="-2965" t="0"/>
          <a:stretch/>
        </p:blipFill>
        <p:spPr>
          <a:xfrm>
            <a:off x="4365925" y="597675"/>
            <a:ext cx="4831776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2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0" name="Google Shape;130;p22"/>
          <p:cNvSpPr txBox="1"/>
          <p:nvPr/>
        </p:nvSpPr>
        <p:spPr>
          <a:xfrm>
            <a:off x="2274525" y="1052450"/>
            <a:ext cx="57372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Sigue estos pasos que tu maestra o maestro te darán: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1" name="Google Shape;131;p22" title="Amirapose_pointing2.png"/>
          <p:cNvPicPr preferRelativeResize="0"/>
          <p:nvPr/>
        </p:nvPicPr>
        <p:blipFill rotWithShape="1">
          <a:blip r:embed="rId4">
            <a:alphaModFix/>
          </a:blip>
          <a:srcRect b="23406" l="22160" r="0" t="0"/>
          <a:stretch/>
        </p:blipFill>
        <p:spPr>
          <a:xfrm>
            <a:off x="0" y="465950"/>
            <a:ext cx="2253301" cy="438932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2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3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8" name="Google Shape;138;p23"/>
          <p:cNvSpPr txBox="1"/>
          <p:nvPr/>
        </p:nvSpPr>
        <p:spPr>
          <a:xfrm>
            <a:off x="2264375" y="1014000"/>
            <a:ext cx="5973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Una vez que hayas iniciado sesión, haz clic en mí para comenzar.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Luego, haz clic en “¡Vamos!”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9" name="Google Shape;139;p23" title="AmiraPose_Idle.png"/>
          <p:cNvPicPr preferRelativeResize="0"/>
          <p:nvPr/>
        </p:nvPicPr>
        <p:blipFill rotWithShape="1">
          <a:blip r:embed="rId4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3" title="Assess Deck Slide 10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41" name="Google Shape;141;p23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42" name="Google Shape;142;p23" title="span2.gif"/>
          <p:cNvPicPr preferRelativeResize="0"/>
          <p:nvPr/>
        </p:nvPicPr>
        <p:blipFill rotWithShape="1">
          <a:blip r:embed="rId7">
            <a:alphaModFix/>
          </a:blip>
          <a:srcRect b="16947" l="0" r="0" t="15210"/>
          <a:stretch/>
        </p:blipFill>
        <p:spPr>
          <a:xfrm>
            <a:off x="2871525" y="2219500"/>
            <a:ext cx="4758701" cy="18159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4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148" name="Google Shape;148;p24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9" name="Google Shape;149;p24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24"/>
          <p:cNvSpPr txBox="1"/>
          <p:nvPr/>
        </p:nvSpPr>
        <p:spPr>
          <a:xfrm>
            <a:off x="2264375" y="1027525"/>
            <a:ext cx="5966100" cy="2130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¡Estoy muy emocionada por escucharte leer!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Antes de empezar, asegúrate de que tu micrófono esté encendido para que yo pueda escucharte.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Si tu dispositivo te pregunta, haz clic en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“Permitir” o “Permitir mientras visitas el sitio.”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1" name="Google Shape;151;p24" title="Screenshot 2025-07-07 at 12.55.09 PM.png"/>
          <p:cNvPicPr preferRelativeResize="0"/>
          <p:nvPr/>
        </p:nvPicPr>
        <p:blipFill rotWithShape="1">
          <a:blip r:embed="rId5">
            <a:alphaModFix/>
          </a:blip>
          <a:srcRect b="0" l="0" r="0" t="25545"/>
          <a:stretch/>
        </p:blipFill>
        <p:spPr>
          <a:xfrm>
            <a:off x="6863125" y="2281500"/>
            <a:ext cx="2000700" cy="1237800"/>
          </a:xfrm>
          <a:prstGeom prst="roundRect">
            <a:avLst>
              <a:gd fmla="val 11280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52" name="Google Shape;152;p24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6311500" y="2469035"/>
            <a:ext cx="1533850" cy="8627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53" name="Google Shape;153;p24" title="Amirapose_excited3.png"/>
          <p:cNvPicPr preferRelativeResize="0"/>
          <p:nvPr/>
        </p:nvPicPr>
        <p:blipFill rotWithShape="1">
          <a:blip r:embed="rId6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4" title="Assess Deck Slide 11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55" name="Google Shape;155;p24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25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type="ctrTitle"/>
          </p:nvPr>
        </p:nvSpPr>
        <p:spPr>
          <a:xfrm>
            <a:off x="343050" y="2224200"/>
            <a:ext cx="3617400" cy="69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Andika"/>
                <a:ea typeface="Andika"/>
                <a:cs typeface="Andika"/>
                <a:sym typeface="Andika"/>
              </a:rPr>
              <a:t>Contenido</a:t>
            </a:r>
            <a:endParaRPr sz="3400"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4734900" y="1554900"/>
            <a:ext cx="4073400" cy="20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3"/>
              </a:rPr>
              <a:t>Cómo usar esta presentación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quién es Amira y cómo ayuda a los lectores.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4"/>
              </a:rPr>
              <a:t>Primeros pasos: conozcamos a Amira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quién es Amira y cómo ayuda a los lectores.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5"/>
              </a:rPr>
              <a:t>Primeros pasos: cómo iniciar sesión 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100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Agrega los pasos de inicio de sesión específicos de tu escuela: Clever, ClassLink, enlace directo, etc.)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66" name="Google Shape;66;p14" title="Asset 3@4x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>
            <p:ph type="ctrTitle"/>
          </p:nvPr>
        </p:nvSpPr>
        <p:spPr>
          <a:xfrm>
            <a:off x="312000" y="1950150"/>
            <a:ext cx="3679500" cy="124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Andika"/>
                <a:ea typeface="Andika"/>
                <a:cs typeface="Andika"/>
                <a:sym typeface="Andika"/>
              </a:rPr>
              <a:t>Cómo usar esta presentación</a:t>
            </a:r>
            <a:endParaRPr sz="3400"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3" name="Google Shape;73;p15"/>
          <p:cNvSpPr txBox="1"/>
          <p:nvPr/>
        </p:nvSpPr>
        <p:spPr>
          <a:xfrm>
            <a:off x="4662575" y="816000"/>
            <a:ext cx="4014600" cy="35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Antes de presentar: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Revisa todas las diapositivas: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toda la presentación para familiarizarte con el flujo de la lección y el contenido para los estudiantes.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Agrega tu información de inicio de sesión: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Actualiza las diapositivas con la plataforma, dispositivos y método de acceso que usa tu escuela.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Durante la lección: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clic y lee en voz alta: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 o haz clic en el ícono de audio* para escuchar a Amira leerla en inglés.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preguntas: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Usa las preguntas en las diapositivas para fomentar la conversación y la reflexión.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Modela el comportamiento: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Muestra a los estudiantes cómo se ve y se escucha una lectura exitosa con Amira.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*</a:t>
            </a:r>
            <a:r>
              <a:rPr i="1" lang="en" sz="8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Las animaciones y el audio pueden perder funcionalidad en el formato .ppt.</a:t>
            </a:r>
            <a:endParaRPr i="1" sz="8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74" name="Google Shape;74;p15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ctrTitle"/>
          </p:nvPr>
        </p:nvSpPr>
        <p:spPr>
          <a:xfrm>
            <a:off x="274975" y="1640900"/>
            <a:ext cx="4850100" cy="237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4600"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0" name="Google Shape;80;p16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2" name="Google Shape;82;p16" title="Amira-handsonhips-pose.png"/>
          <p:cNvPicPr preferRelativeResize="0"/>
          <p:nvPr/>
        </p:nvPicPr>
        <p:blipFill rotWithShape="1">
          <a:blip r:embed="rId4">
            <a:alphaModFix/>
          </a:blip>
          <a:srcRect b="54312" l="0" r="0" t="0"/>
          <a:stretch/>
        </p:blipFill>
        <p:spPr>
          <a:xfrm>
            <a:off x="5131750" y="597675"/>
            <a:ext cx="3876575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8" name="Google Shape;88;p17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2264375" y="1014000"/>
            <a:ext cx="5973000" cy="17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¡Hola, lectores!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¡Soy Amira! Estoy muy emocionada por leer con ustedes.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Juntos vamos a realizar algunas actividades. ¡Ya quiero comenzar!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0" name="Google Shape;90;p17" title="Amirapose_pointing.png"/>
          <p:cNvPicPr preferRelativeResize="0"/>
          <p:nvPr/>
        </p:nvPicPr>
        <p:blipFill rotWithShape="1">
          <a:blip r:embed="rId4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 title="Assess Deck Slide 5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1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7" name="Google Shape;97;p18"/>
          <p:cNvSpPr txBox="1"/>
          <p:nvPr/>
        </p:nvSpPr>
        <p:spPr>
          <a:xfrm>
            <a:off x="2264375" y="1014000"/>
            <a:ext cx="5973000" cy="714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Mira este video para aprender más sobre mí y lo que vamos a hacer juntos.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8" name="Google Shape;98;p18" title="Amirapose_pointing.png"/>
          <p:cNvPicPr preferRelativeResize="0"/>
          <p:nvPr/>
        </p:nvPicPr>
        <p:blipFill rotWithShape="1">
          <a:blip r:embed="rId4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 title="Assess Deck Slide 6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1" y="4194400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8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9" title="ASSESS | Introducing Amira | Student Prep Video [SPAN]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399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0"/>
          <p:cNvSpPr txBox="1"/>
          <p:nvPr>
            <p:ph type="ctrTitle"/>
          </p:nvPr>
        </p:nvSpPr>
        <p:spPr>
          <a:xfrm>
            <a:off x="280850" y="1747200"/>
            <a:ext cx="4488900" cy="237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4600"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11" name="Google Shape;111;p20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0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3" name="Google Shape;113;p20" title="Amirapose_excited3.png"/>
          <p:cNvPicPr preferRelativeResize="0"/>
          <p:nvPr/>
        </p:nvPicPr>
        <p:blipFill rotWithShape="1">
          <a:blip r:embed="rId4">
            <a:alphaModFix/>
          </a:blip>
          <a:srcRect b="49461" l="0" r="0" t="0"/>
          <a:stretch/>
        </p:blipFill>
        <p:spPr>
          <a:xfrm flipH="1">
            <a:off x="4226201" y="430925"/>
            <a:ext cx="4595124" cy="4744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1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119" name="Google Shape;119;p21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0" name="Google Shape;120;p21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1" name="Google Shape;121;p21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2" name="Google Shape;122;p21" title="Log In Laptop.png"/>
          <p:cNvPicPr preferRelativeResize="0"/>
          <p:nvPr/>
        </p:nvPicPr>
        <p:blipFill rotWithShape="1">
          <a:blip r:embed="rId5">
            <a:alphaModFix/>
          </a:blip>
          <a:srcRect b="0" l="4462" r="4279" t="0"/>
          <a:stretch/>
        </p:blipFill>
        <p:spPr>
          <a:xfrm>
            <a:off x="3370775" y="1742963"/>
            <a:ext cx="3684951" cy="201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1"/>
          <p:cNvSpPr txBox="1"/>
          <p:nvPr/>
        </p:nvSpPr>
        <p:spPr>
          <a:xfrm>
            <a:off x="2426925" y="1071050"/>
            <a:ext cx="5476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¡Déjame mostrarte cómo iniciar sesión!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4" name="Google Shape;124;p21" title="Amirapose_pointing.png"/>
          <p:cNvPicPr preferRelativeResize="0"/>
          <p:nvPr/>
        </p:nvPicPr>
        <p:blipFill rotWithShape="1">
          <a:blip r:embed="rId6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