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embeddedFontLst>
    <p:embeddedFont>
      <p:font typeface="Andika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95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956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font" Target="fonts/Andika-bold.fntdata"/><Relationship Id="rId10" Type="http://schemas.openxmlformats.org/officeDocument/2006/relationships/slide" Target="slides/slide5.xml"/><Relationship Id="rId21" Type="http://schemas.openxmlformats.org/officeDocument/2006/relationships/font" Target="fonts/Andika-regular.fntdata"/><Relationship Id="rId13" Type="http://schemas.openxmlformats.org/officeDocument/2006/relationships/slide" Target="slides/slide8.xml"/><Relationship Id="rId24" Type="http://schemas.openxmlformats.org/officeDocument/2006/relationships/font" Target="fonts/Andika-boldItalic.fntdata"/><Relationship Id="rId12" Type="http://schemas.openxmlformats.org/officeDocument/2006/relationships/slide" Target="slides/slide7.xml"/><Relationship Id="rId23" Type="http://schemas.openxmlformats.org/officeDocument/2006/relationships/font" Target="fonts/Andika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miradancing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840226588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1103748899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3d4dbda05e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3d4dbda05e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44ca0ad80e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44ca0ad80e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633c4f2e52_0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633c4f2e52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633c4f2e52_0_1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3633c4f2e52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Enter your school’s login instructions ahead of time.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aloud.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633c4f2e52_0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3633c4f2e52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aloud.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712a0c7e4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3712a0c7e4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72dd08f09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372dd08f09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Take a dance break! Vimeo: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https://vimeo.com/user202593770/amiradancing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632c27c65f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632c27c65f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632c27c65f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632c27c65f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44ca0ad80e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44ca0ad80e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633c4f2e52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633c4f2e52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633c4f2e52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633c4f2e52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Read the slide aloud or </a:t>
            </a:r>
            <a:r>
              <a:rPr lang="en" sz="1200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click the audio icon</a:t>
            </a:r>
            <a:r>
              <a:rPr lang="en" sz="12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to hear Amira read it.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7096b8a5cf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37096b8a5cf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Play the video for students.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Vimeo link: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https://vimeo.com/840226588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633c4f2e52_0_4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633c4f2e52_0_4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Read the slide aloud.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710edebbcd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710edebbcd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Play the video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Vimeo link: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https://vimeo.com/1103748899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E6FAF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rgbClr val="E6FAF1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E6FAF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Relationship Id="rId4" Type="http://schemas.openxmlformats.org/officeDocument/2006/relationships/image" Target="../media/image2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jpg"/><Relationship Id="rId4" Type="http://schemas.openxmlformats.org/officeDocument/2006/relationships/image" Target="../media/image22.png"/><Relationship Id="rId5" Type="http://schemas.openxmlformats.org/officeDocument/2006/relationships/image" Target="../media/image12.gif"/><Relationship Id="rId6" Type="http://schemas.openxmlformats.org/officeDocument/2006/relationships/image" Target="../media/image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0.jpg"/><Relationship Id="rId4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jpg"/><Relationship Id="rId4" Type="http://schemas.openxmlformats.org/officeDocument/2006/relationships/image" Target="../media/image15.gif"/><Relationship Id="rId5" Type="http://schemas.openxmlformats.org/officeDocument/2006/relationships/image" Target="../media/image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jpg"/><Relationship Id="rId4" Type="http://schemas.openxmlformats.org/officeDocument/2006/relationships/image" Target="../media/image12.gif"/><Relationship Id="rId5" Type="http://schemas.openxmlformats.org/officeDocument/2006/relationships/image" Target="../media/image18.png"/><Relationship Id="rId6" Type="http://schemas.openxmlformats.org/officeDocument/2006/relationships/image" Target="../media/image2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://drive.google.com/file/d/1ldgKPCohlggTZX4Qe3-JIXSHaFnLZIYV/view" TargetMode="External"/><Relationship Id="rId4" Type="http://schemas.openxmlformats.org/officeDocument/2006/relationships/image" Target="../media/image1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4.xml"/><Relationship Id="rId5" Type="http://schemas.openxmlformats.org/officeDocument/2006/relationships/slide" Target="/ppt/slides/slide10.xml"/><Relationship Id="rId6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0.jpg"/><Relationship Id="rId4" Type="http://schemas.openxmlformats.org/officeDocument/2006/relationships/image" Target="../media/image4.png"/><Relationship Id="rId5" Type="http://schemas.openxmlformats.org/officeDocument/2006/relationships/hyperlink" Target="http://drive.google.com/file/d/1i4NNd2FdasY9zxQEGTLFfIFaGLS0LCu5/view" TargetMode="External"/><Relationship Id="rId6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0.jpg"/><Relationship Id="rId4" Type="http://schemas.openxmlformats.org/officeDocument/2006/relationships/image" Target="../media/image5.png"/><Relationship Id="rId10" Type="http://schemas.openxmlformats.org/officeDocument/2006/relationships/image" Target="../media/image1.png"/><Relationship Id="rId9" Type="http://schemas.openxmlformats.org/officeDocument/2006/relationships/hyperlink" Target="http://drive.google.com/file/d/1DzdfNuSQbu4H8_jgq3AwwKOxZ2rNG5N_/view" TargetMode="External"/><Relationship Id="rId5" Type="http://schemas.openxmlformats.org/officeDocument/2006/relationships/image" Target="../media/image8.png"/><Relationship Id="rId6" Type="http://schemas.openxmlformats.org/officeDocument/2006/relationships/image" Target="../media/image19.png"/><Relationship Id="rId7" Type="http://schemas.openxmlformats.org/officeDocument/2006/relationships/image" Target="../media/image7.png"/><Relationship Id="rId8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drive.google.com/file/d/1VPr1M7UjrHhhKB_fURlS0gdH42aDtIsM/view" TargetMode="External"/><Relationship Id="rId4" Type="http://schemas.openxmlformats.org/officeDocument/2006/relationships/image" Target="../media/image1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jpg"/><Relationship Id="rId4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hyperlink" Target="http://drive.google.com/file/d/1HlZIHEcRh-IqMsveRoEn07GnNWuvRnUF/view" TargetMode="Externa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4419750" y="0"/>
            <a:ext cx="47244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type="ctrTitle"/>
          </p:nvPr>
        </p:nvSpPr>
        <p:spPr>
          <a:xfrm>
            <a:off x="305750" y="1745850"/>
            <a:ext cx="41838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Introducing Amira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305750" y="3397650"/>
            <a:ext cx="2594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5th-8th Grade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57" name="Google Shape;57;p13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 title="AmiraPose_waving.png"/>
          <p:cNvPicPr preferRelativeResize="0"/>
          <p:nvPr/>
        </p:nvPicPr>
        <p:blipFill rotWithShape="1">
          <a:blip r:embed="rId4">
            <a:alphaModFix/>
          </a:blip>
          <a:srcRect b="55775" l="0" r="-2965" t="0"/>
          <a:stretch/>
        </p:blipFill>
        <p:spPr>
          <a:xfrm>
            <a:off x="4365925" y="597675"/>
            <a:ext cx="4831776" cy="4545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2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22"/>
          <p:cNvSpPr txBox="1"/>
          <p:nvPr>
            <p:ph type="ctrTitle"/>
          </p:nvPr>
        </p:nvSpPr>
        <p:spPr>
          <a:xfrm>
            <a:off x="305750" y="1745850"/>
            <a:ext cx="57183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33" name="Google Shape;133;p22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6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2" title="Amirapose_excited3.png"/>
          <p:cNvPicPr preferRelativeResize="0"/>
          <p:nvPr/>
        </p:nvPicPr>
        <p:blipFill rotWithShape="1">
          <a:blip r:embed="rId4">
            <a:alphaModFix/>
          </a:blip>
          <a:srcRect b="49461" l="0" r="0" t="0"/>
          <a:stretch/>
        </p:blipFill>
        <p:spPr>
          <a:xfrm flipH="1">
            <a:off x="4226201" y="430925"/>
            <a:ext cx="4595124" cy="4744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3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0" name="Google Shape;140;p23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1" name="Google Shape;141;p23"/>
          <p:cNvSpPr/>
          <p:nvPr/>
        </p:nvSpPr>
        <p:spPr>
          <a:xfrm>
            <a:off x="3503850" y="1546750"/>
            <a:ext cx="3418800" cy="2211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2" name="Google Shape;142;p23" title="Log In Laptop.png"/>
          <p:cNvPicPr preferRelativeResize="0"/>
          <p:nvPr/>
        </p:nvPicPr>
        <p:blipFill rotWithShape="1">
          <a:blip r:embed="rId4">
            <a:alphaModFix/>
          </a:blip>
          <a:srcRect b="0" l="4462" r="4279" t="0"/>
          <a:stretch/>
        </p:blipFill>
        <p:spPr>
          <a:xfrm>
            <a:off x="3370775" y="1742963"/>
            <a:ext cx="3684951" cy="2015075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3"/>
          <p:cNvSpPr txBox="1"/>
          <p:nvPr/>
        </p:nvSpPr>
        <p:spPr>
          <a:xfrm>
            <a:off x="2426925" y="1071050"/>
            <a:ext cx="5476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Let me show you how to log in!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44" name="Google Shape;144;p23" title="moving up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pic>
        <p:nvPicPr>
          <p:cNvPr id="145" name="Google Shape;145;p23" title="Amirapose_pointing.png"/>
          <p:cNvPicPr preferRelativeResize="0"/>
          <p:nvPr/>
        </p:nvPicPr>
        <p:blipFill rotWithShape="1">
          <a:blip r:embed="rId6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4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1" name="Google Shape;151;p24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2" name="Google Shape;152;p24"/>
          <p:cNvSpPr txBox="1"/>
          <p:nvPr/>
        </p:nvSpPr>
        <p:spPr>
          <a:xfrm>
            <a:off x="2274525" y="976250"/>
            <a:ext cx="57372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Follow these steps from your teacher: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 Text]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53" name="Google Shape;153;p24" title="Amirapose_pointing2.png"/>
          <p:cNvPicPr preferRelativeResize="0"/>
          <p:nvPr/>
        </p:nvPicPr>
        <p:blipFill rotWithShape="1">
          <a:blip r:embed="rId4">
            <a:alphaModFix/>
          </a:blip>
          <a:srcRect b="23406" l="22160" r="0" t="0"/>
          <a:stretch/>
        </p:blipFill>
        <p:spPr>
          <a:xfrm>
            <a:off x="0" y="465950"/>
            <a:ext cx="2253301" cy="438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5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9" name="Google Shape;159;p25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0" name="Google Shape;160;p25"/>
          <p:cNvSpPr txBox="1"/>
          <p:nvPr/>
        </p:nvSpPr>
        <p:spPr>
          <a:xfrm>
            <a:off x="2188175" y="937800"/>
            <a:ext cx="5973000" cy="9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Once you’re logged in, click me to get started!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Then, click “Let’s do it!”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61" name="Google Shape;161;p25" title="Arrow 1.gif"/>
          <p:cNvPicPr preferRelativeResize="0"/>
          <p:nvPr/>
        </p:nvPicPr>
        <p:blipFill rotWithShape="1">
          <a:blip r:embed="rId4">
            <a:alphaModFix/>
          </a:blip>
          <a:srcRect b="0" l="14075" r="6533" t="0"/>
          <a:stretch/>
        </p:blipFill>
        <p:spPr>
          <a:xfrm>
            <a:off x="3034813" y="1383875"/>
            <a:ext cx="4279723" cy="30320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62" name="Google Shape;162;p25" title="AmiraPose_Idle.png"/>
          <p:cNvPicPr preferRelativeResize="0"/>
          <p:nvPr/>
        </p:nvPicPr>
        <p:blipFill rotWithShape="1">
          <a:blip r:embed="rId5">
            <a:alphaModFix/>
          </a:blip>
          <a:srcRect b="23623" l="0" r="24828" t="0"/>
          <a:stretch/>
        </p:blipFill>
        <p:spPr>
          <a:xfrm flipH="1">
            <a:off x="0" y="454700"/>
            <a:ext cx="1820775" cy="4394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26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sp>
        <p:nvSpPr>
          <p:cNvPr id="168" name="Google Shape;168;p26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Logging In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9" name="Google Shape;169;p26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0" name="Google Shape;170;p26"/>
          <p:cNvSpPr/>
          <p:nvPr/>
        </p:nvSpPr>
        <p:spPr>
          <a:xfrm>
            <a:off x="3503850" y="1546750"/>
            <a:ext cx="3418800" cy="2211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6"/>
          <p:cNvSpPr txBox="1"/>
          <p:nvPr/>
        </p:nvSpPr>
        <p:spPr>
          <a:xfrm>
            <a:off x="2264375" y="1027525"/>
            <a:ext cx="5966100" cy="207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I’m so excited to hear you read!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Before we start, make sure your microphone is on so I can hear you.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If your device asks, click “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Allow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” or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“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Allow while visiting the site.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”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72" name="Google Shape;172;p26" title="Screenshot 2025-07-07 at 12.55.09 PM.png"/>
          <p:cNvPicPr preferRelativeResize="0"/>
          <p:nvPr/>
        </p:nvPicPr>
        <p:blipFill rotWithShape="1">
          <a:blip r:embed="rId5">
            <a:alphaModFix/>
          </a:blip>
          <a:srcRect b="0" l="0" r="0" t="25545"/>
          <a:stretch/>
        </p:blipFill>
        <p:spPr>
          <a:xfrm>
            <a:off x="6885425" y="2281525"/>
            <a:ext cx="2000700" cy="1237800"/>
          </a:xfrm>
          <a:prstGeom prst="roundRect">
            <a:avLst>
              <a:gd fmla="val 11280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73" name="Google Shape;173;p26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6311500" y="2469035"/>
            <a:ext cx="1533850" cy="86277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pic>
        <p:nvPicPr>
          <p:cNvPr id="174" name="Google Shape;174;p26" title="Amirapose_excited3.png"/>
          <p:cNvPicPr preferRelativeResize="0"/>
          <p:nvPr/>
        </p:nvPicPr>
        <p:blipFill rotWithShape="1">
          <a:blip r:embed="rId6">
            <a:alphaModFix/>
          </a:blip>
          <a:srcRect b="20166" l="19935" r="0" t="0"/>
          <a:stretch/>
        </p:blipFill>
        <p:spPr>
          <a:xfrm>
            <a:off x="0" y="303738"/>
            <a:ext cx="2238026" cy="45590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Google Shape;179;p27" title="Amira Dancing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>
            <p:ph type="ctrTitle"/>
          </p:nvPr>
        </p:nvSpPr>
        <p:spPr>
          <a:xfrm>
            <a:off x="305750" y="1745850"/>
            <a:ext cx="41838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Contents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4725450" y="1609500"/>
            <a:ext cx="3995100" cy="192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3"/>
              </a:rPr>
              <a:t>How to Use this Deck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 tips for preparing, presenting, and personalizing the lessons.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4"/>
              </a:rPr>
              <a:t>Getting Started: Meet Amira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 to know who Amira is and how she helps readers.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5"/>
              </a:rPr>
              <a:t>Getting Started: Logging In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Add your school's specific login steps (e.g., Clever, ClassLink, or direct link).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66" name="Google Shape;66;p14" title="Asset 2@4x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98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5"/>
          <p:cNvSpPr txBox="1"/>
          <p:nvPr>
            <p:ph type="ctrTitle"/>
          </p:nvPr>
        </p:nvSpPr>
        <p:spPr>
          <a:xfrm>
            <a:off x="305750" y="1745850"/>
            <a:ext cx="40146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latin typeface="Andika"/>
                <a:ea typeface="Andika"/>
                <a:cs typeface="Andika"/>
                <a:sym typeface="Andika"/>
              </a:rPr>
              <a:t>How to Use </a:t>
            </a:r>
            <a:endParaRPr sz="5000"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latin typeface="Andika"/>
                <a:ea typeface="Andika"/>
                <a:cs typeface="Andika"/>
                <a:sym typeface="Andika"/>
              </a:rPr>
              <a:t>This Deck</a:t>
            </a:r>
            <a:endParaRPr sz="5000"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3" name="Google Shape;73;p15"/>
          <p:cNvSpPr txBox="1"/>
          <p:nvPr/>
        </p:nvSpPr>
        <p:spPr>
          <a:xfrm>
            <a:off x="4572000" y="1326750"/>
            <a:ext cx="4235400" cy="24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Before Presenting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Font typeface="Andika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Preview all slides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Read through the full presentation to get familiar with the lesson flow and student-facing content.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Add your login info: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Update the login slides with your school’s platform, devices, and access pathway.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During the Lesson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Click through and read aloud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Read the slides aloud to students, or click the audio icon to hear Amira narrate each one.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74" name="Google Shape;74;p15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6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6"/>
          <p:cNvSpPr txBox="1"/>
          <p:nvPr>
            <p:ph type="ctrTitle"/>
          </p:nvPr>
        </p:nvSpPr>
        <p:spPr>
          <a:xfrm>
            <a:off x="305750" y="1745850"/>
            <a:ext cx="57183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Meet Amira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81" name="Google Shape;81;p16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6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6" title="Amira-handsonhips-pose.png"/>
          <p:cNvPicPr preferRelativeResize="0"/>
          <p:nvPr/>
        </p:nvPicPr>
        <p:blipFill rotWithShape="1">
          <a:blip r:embed="rId4">
            <a:alphaModFix/>
          </a:blip>
          <a:srcRect b="54312" l="0" r="0" t="0"/>
          <a:stretch/>
        </p:blipFill>
        <p:spPr>
          <a:xfrm>
            <a:off x="5131750" y="597675"/>
            <a:ext cx="3876575" cy="4545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Meet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8" name="Google Shape;88;p17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9" name="Google Shape;89;p17"/>
          <p:cNvSpPr txBox="1"/>
          <p:nvPr/>
        </p:nvSpPr>
        <p:spPr>
          <a:xfrm>
            <a:off x="2264375" y="1014000"/>
            <a:ext cx="5973000" cy="21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Hi there, readers!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I’m Amira, your teacher’s reading assistant!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I’m here to help you become a 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stronger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and more 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confident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reader.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We’re going to have so much fun together.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90" name="Google Shape;90;p17" title="AmiraPose_waving.png"/>
          <p:cNvPicPr preferRelativeResize="0"/>
          <p:nvPr/>
        </p:nvPicPr>
        <p:blipFill rotWithShape="1">
          <a:blip r:embed="rId4">
            <a:alphaModFix/>
          </a:blip>
          <a:srcRect b="19781" l="0" r="23071" t="0"/>
          <a:stretch/>
        </p:blipFill>
        <p:spPr>
          <a:xfrm flipH="1">
            <a:off x="-1" y="454700"/>
            <a:ext cx="1930151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7"/>
          <p:cNvSpPr txBox="1"/>
          <p:nvPr/>
        </p:nvSpPr>
        <p:spPr>
          <a:xfrm>
            <a:off x="706625" y="4261450"/>
            <a:ext cx="28659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90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&lt;- Click to hear Amira read this slide.</a:t>
            </a:r>
            <a:endParaRPr b="1" sz="90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92" name="Google Shape;92;p17" title="Tutor Deck Slide 5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Meet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8" name="Google Shape;98;p18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9" name="Google Shape;99;p18"/>
          <p:cNvSpPr/>
          <p:nvPr/>
        </p:nvSpPr>
        <p:spPr>
          <a:xfrm>
            <a:off x="4237575" y="1967075"/>
            <a:ext cx="1524000" cy="1375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8"/>
          <p:cNvSpPr txBox="1"/>
          <p:nvPr/>
        </p:nvSpPr>
        <p:spPr>
          <a:xfrm>
            <a:off x="2198325" y="960250"/>
            <a:ext cx="5681100" cy="274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Here’s how it works: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50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1" name="Google Shape;101;p18"/>
          <p:cNvSpPr txBox="1"/>
          <p:nvPr/>
        </p:nvSpPr>
        <p:spPr>
          <a:xfrm>
            <a:off x="2761575" y="1500100"/>
            <a:ext cx="5334300" cy="205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You pick a story you want to read.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I listen while you read out loud.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I pause to help you or give you extra practice.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We grow your reading skills together!</a:t>
            </a:r>
            <a:endParaRPr/>
          </a:p>
        </p:txBody>
      </p:sp>
      <p:pic>
        <p:nvPicPr>
          <p:cNvPr id="102" name="Google Shape;102;p18" title="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7000" y="1500098"/>
            <a:ext cx="418867" cy="41886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3" name="Google Shape;103;p18" title="2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97707" y="2045288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4" name="Google Shape;104;p18" title="4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97706" y="2589066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5" name="Google Shape;105;p18" title="3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97706" y="3132844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6" name="Google Shape;106;p18" title="Amirapose_pointing.png"/>
          <p:cNvPicPr preferRelativeResize="0"/>
          <p:nvPr/>
        </p:nvPicPr>
        <p:blipFill rotWithShape="1">
          <a:blip r:embed="rId8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8"/>
          <p:cNvSpPr txBox="1"/>
          <p:nvPr/>
        </p:nvSpPr>
        <p:spPr>
          <a:xfrm>
            <a:off x="2221500" y="3705250"/>
            <a:ext cx="5866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Watch the video on the next page to learn more!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08" name="Google Shape;108;p18" title="Tutor Deck Slide 6.mp3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49421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9" title="Amira Tutor Student Prep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4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0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Getting Started: Meet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9" name="Google Shape;119;p20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0" name="Google Shape;120;p20"/>
          <p:cNvSpPr txBox="1"/>
          <p:nvPr/>
        </p:nvSpPr>
        <p:spPr>
          <a:xfrm>
            <a:off x="2288900" y="957950"/>
            <a:ext cx="5918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Now, let’s watch a student just like you reading with me!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21" name="Google Shape;121;p20" title="AmiraPose_Idle.png"/>
          <p:cNvPicPr preferRelativeResize="0"/>
          <p:nvPr/>
        </p:nvPicPr>
        <p:blipFill rotWithShape="1">
          <a:blip r:embed="rId4">
            <a:alphaModFix/>
          </a:blip>
          <a:srcRect b="23383" l="0" r="24828" t="0"/>
          <a:stretch/>
        </p:blipFill>
        <p:spPr>
          <a:xfrm flipH="1">
            <a:off x="0" y="454700"/>
            <a:ext cx="1820775" cy="4408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21" title="TUTOR | 6th Grader Practice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87288"/>
            <a:ext cx="9144004" cy="41689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