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5143500" cx="9144000"/>
  <p:notesSz cx="6858000" cy="9144000"/>
  <p:embeddedFontLst>
    <p:embeddedFont>
      <p:font typeface="Andika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Andika-bold.fntdata"/><Relationship Id="rId30" Type="http://schemas.openxmlformats.org/officeDocument/2006/relationships/font" Target="fonts/Andika-regular.fntdata"/><Relationship Id="rId11" Type="http://schemas.openxmlformats.org/officeDocument/2006/relationships/slide" Target="slides/slide6.xml"/><Relationship Id="rId33" Type="http://schemas.openxmlformats.org/officeDocument/2006/relationships/font" Target="fonts/Andika-boldItalic.fntdata"/><Relationship Id="rId10" Type="http://schemas.openxmlformats.org/officeDocument/2006/relationships/slide" Target="slides/slide5.xml"/><Relationship Id="rId32" Type="http://schemas.openxmlformats.org/officeDocument/2006/relationships/font" Target="fonts/Andika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ssess?share=copy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3d4dbda05e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3d4dbda05e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70956d40c4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70956d40c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70956d40c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70956d40c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6f3127db22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6f3127db22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70956d40c4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70956d40c4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>
              <a:solidFill>
                <a:srgbClr val="666666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70956d40c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70956d40c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 with students before moving onto the next slide.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709b81d4bf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3709b81d4bf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709b81d4bf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709b81d4bf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709b81d4bf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709b81d4bf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709b81d4bf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3709b81d4bf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704c2d18e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704c2d18e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709b81d4bf_1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709b81d4bf_1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709b81d4bf_1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3709b81d4bf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Encourage students to recite the rhyme with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709b81d4bf_1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709b81d4bf_1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 with students before moving onto the next slide.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709b81d4bf_1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3709b81d4bf_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75b1861d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375b1861d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Take a dance break!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04c2d18e8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04c2d18e8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</a:t>
            </a: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296e0b014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296e0b014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3d4dbda05e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3d4dbda05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635e27bb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635e27bb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Play the video for students. Vimeo: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https://vimeo.com/user202593770/assess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6f3127db22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6f3127db22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70956d40c4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70956d40c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jpg"/><Relationship Id="rId4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g"/><Relationship Id="rId4" Type="http://schemas.openxmlformats.org/officeDocument/2006/relationships/image" Target="../media/image3.gif"/><Relationship Id="rId5" Type="http://schemas.openxmlformats.org/officeDocument/2006/relationships/image" Target="../media/image12.gif"/><Relationship Id="rId6" Type="http://schemas.openxmlformats.org/officeDocument/2006/relationships/image" Target="../media/image13.png"/><Relationship Id="rId7" Type="http://schemas.openxmlformats.org/officeDocument/2006/relationships/hyperlink" Target="http://drive.google.com/file/d/1nR26RE2dlt1bILpjgDb0z31MJzSR3kJc/view" TargetMode="External"/><Relationship Id="rId8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jpg"/><Relationship Id="rId4" Type="http://schemas.openxmlformats.org/officeDocument/2006/relationships/image" Target="../media/image3.gif"/><Relationship Id="rId5" Type="http://schemas.openxmlformats.org/officeDocument/2006/relationships/image" Target="../media/image19.png"/><Relationship Id="rId6" Type="http://schemas.openxmlformats.org/officeDocument/2006/relationships/image" Target="../media/image32.png"/><Relationship Id="rId7" Type="http://schemas.openxmlformats.org/officeDocument/2006/relationships/hyperlink" Target="http://drive.google.com/file/d/1kMeyUNv0sydHosJWzXEWiEJ-rLJdJiq4/view" TargetMode="External"/><Relationship Id="rId8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jpg"/><Relationship Id="rId4" Type="http://schemas.openxmlformats.org/officeDocument/2006/relationships/image" Target="../media/image4.png"/><Relationship Id="rId5" Type="http://schemas.openxmlformats.org/officeDocument/2006/relationships/hyperlink" Target="http://drive.google.com/file/d/19fHkvX4UFrgAPCg-AJZ88y13ZQIHoWCv/view" TargetMode="External"/><Relationship Id="rId6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jpg"/><Relationship Id="rId4" Type="http://schemas.openxmlformats.org/officeDocument/2006/relationships/image" Target="../media/image15.gif"/><Relationship Id="rId5" Type="http://schemas.openxmlformats.org/officeDocument/2006/relationships/image" Target="../media/image36.png"/><Relationship Id="rId6" Type="http://schemas.openxmlformats.org/officeDocument/2006/relationships/hyperlink" Target="http://drive.google.com/file/d/1OWjGnSs8KfDKb5x5GdCgTKYo033jtiCZ/view" TargetMode="External"/><Relationship Id="rId7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jpg"/><Relationship Id="rId4" Type="http://schemas.openxmlformats.org/officeDocument/2006/relationships/image" Target="../media/image32.png"/><Relationship Id="rId5" Type="http://schemas.openxmlformats.org/officeDocument/2006/relationships/image" Target="../media/image16.gif"/><Relationship Id="rId6" Type="http://schemas.openxmlformats.org/officeDocument/2006/relationships/hyperlink" Target="http://drive.google.com/file/d/1dnbGRWS_nD822x-PYWHDmbd30l111-fd/view" TargetMode="External"/><Relationship Id="rId7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jpg"/><Relationship Id="rId4" Type="http://schemas.openxmlformats.org/officeDocument/2006/relationships/image" Target="../media/image18.png"/><Relationship Id="rId9" Type="http://schemas.openxmlformats.org/officeDocument/2006/relationships/image" Target="../media/image1.png"/><Relationship Id="rId5" Type="http://schemas.openxmlformats.org/officeDocument/2006/relationships/image" Target="../media/image22.png"/><Relationship Id="rId6" Type="http://schemas.openxmlformats.org/officeDocument/2006/relationships/image" Target="../media/image17.png"/><Relationship Id="rId7" Type="http://schemas.openxmlformats.org/officeDocument/2006/relationships/image" Target="../media/image37.png"/><Relationship Id="rId8" Type="http://schemas.openxmlformats.org/officeDocument/2006/relationships/hyperlink" Target="http://drive.google.com/file/d/1q7N5FIFMXqojEjsoD2Koirhd9KdMu6U9/view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jpg"/><Relationship Id="rId4" Type="http://schemas.openxmlformats.org/officeDocument/2006/relationships/image" Target="../media/image27.gif"/><Relationship Id="rId5" Type="http://schemas.openxmlformats.org/officeDocument/2006/relationships/image" Target="../media/image18.png"/><Relationship Id="rId6" Type="http://schemas.openxmlformats.org/officeDocument/2006/relationships/image" Target="../media/image13.png"/><Relationship Id="rId7" Type="http://schemas.openxmlformats.org/officeDocument/2006/relationships/hyperlink" Target="http://drive.google.com/file/d/1bY-5nXXb0tDBYm1ww9pqrVYr7esin-vn/view" TargetMode="External"/><Relationship Id="rId8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jpg"/><Relationship Id="rId4" Type="http://schemas.openxmlformats.org/officeDocument/2006/relationships/image" Target="../media/image29.gif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hyperlink" Target="http://drive.google.com/file/d/1su-M6g5vT1rvpIOKmu4LAtCBHHd8gfbP/view" TargetMode="External"/><Relationship Id="rId8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5" Type="http://schemas.openxmlformats.org/officeDocument/2006/relationships/slide" Target="/ppt/slides/slide8.xml"/><Relationship Id="rId6" Type="http://schemas.openxmlformats.org/officeDocument/2006/relationships/slide" Target="/ppt/slides/slide13.xml"/><Relationship Id="rId7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jpg"/><Relationship Id="rId4" Type="http://schemas.openxmlformats.org/officeDocument/2006/relationships/image" Target="../media/image28.gif"/><Relationship Id="rId5" Type="http://schemas.openxmlformats.org/officeDocument/2006/relationships/image" Target="../media/image17.png"/><Relationship Id="rId6" Type="http://schemas.openxmlformats.org/officeDocument/2006/relationships/image" Target="../media/image32.png"/><Relationship Id="rId7" Type="http://schemas.openxmlformats.org/officeDocument/2006/relationships/hyperlink" Target="http://drive.google.com/file/d/1faHdSg8ubG1-3sJgZUdUuCm3MLjxQlJP/view" TargetMode="External"/><Relationship Id="rId8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jpg"/><Relationship Id="rId4" Type="http://schemas.openxmlformats.org/officeDocument/2006/relationships/image" Target="../media/image18.png"/><Relationship Id="rId10" Type="http://schemas.openxmlformats.org/officeDocument/2006/relationships/image" Target="../media/image1.png"/><Relationship Id="rId9" Type="http://schemas.openxmlformats.org/officeDocument/2006/relationships/hyperlink" Target="http://drive.google.com/file/d/19_Dj_7Iv6kLT3BScDVnJL5wRn5YdHjRJ/view" TargetMode="External"/><Relationship Id="rId5" Type="http://schemas.openxmlformats.org/officeDocument/2006/relationships/image" Target="../media/image22.png"/><Relationship Id="rId6" Type="http://schemas.openxmlformats.org/officeDocument/2006/relationships/image" Target="../media/image17.png"/><Relationship Id="rId7" Type="http://schemas.openxmlformats.org/officeDocument/2006/relationships/image" Target="../media/image35.png"/><Relationship Id="rId8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jpg"/><Relationship Id="rId4" Type="http://schemas.openxmlformats.org/officeDocument/2006/relationships/image" Target="../media/image15.gif"/><Relationship Id="rId5" Type="http://schemas.openxmlformats.org/officeDocument/2006/relationships/image" Target="../media/image36.png"/><Relationship Id="rId6" Type="http://schemas.openxmlformats.org/officeDocument/2006/relationships/hyperlink" Target="http://drive.google.com/file/d/19lNRPIKTkJKIaTKTi0BGgpWdhb4wyXwf/view" TargetMode="External"/><Relationship Id="rId7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jpg"/><Relationship Id="rId4" Type="http://schemas.openxmlformats.org/officeDocument/2006/relationships/image" Target="../media/image18.png"/><Relationship Id="rId9" Type="http://schemas.openxmlformats.org/officeDocument/2006/relationships/image" Target="../media/image1.png"/><Relationship Id="rId5" Type="http://schemas.openxmlformats.org/officeDocument/2006/relationships/image" Target="../media/image22.png"/><Relationship Id="rId6" Type="http://schemas.openxmlformats.org/officeDocument/2006/relationships/image" Target="../media/image17.png"/><Relationship Id="rId7" Type="http://schemas.openxmlformats.org/officeDocument/2006/relationships/image" Target="../media/image39.png"/><Relationship Id="rId8" Type="http://schemas.openxmlformats.org/officeDocument/2006/relationships/hyperlink" Target="http://drive.google.com/file/d/14pLQU_1wu_yOjyt7xBSZW7aaTqNtoJp7/view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2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jpg"/><Relationship Id="rId4" Type="http://schemas.openxmlformats.org/officeDocument/2006/relationships/image" Target="../media/image10.png"/><Relationship Id="rId5" Type="http://schemas.openxmlformats.org/officeDocument/2006/relationships/hyperlink" Target="http://drive.google.com/file/d/124hQ0jpEyf7bMawtRO2msPs8eOq6yZQh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0.jpg"/><Relationship Id="rId4" Type="http://schemas.openxmlformats.org/officeDocument/2006/relationships/image" Target="../media/image10.png"/><Relationship Id="rId5" Type="http://schemas.openxmlformats.org/officeDocument/2006/relationships/hyperlink" Target="http://drive.google.com/file/d/1OvWOJ3ibFVZn9-vbAcYbeXgMMvWBvWFg/view" TargetMode="External"/><Relationship Id="rId6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joMEKB2gFEMgyfY1_746wfbJFYt6G4nF/view" TargetMode="External"/><Relationship Id="rId4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g"/><Relationship Id="rId4" Type="http://schemas.openxmlformats.org/officeDocument/2006/relationships/image" Target="../media/image3.gif"/><Relationship Id="rId5" Type="http://schemas.openxmlformats.org/officeDocument/2006/relationships/image" Target="../media/image31.png"/><Relationship Id="rId6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3057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Introducing Amira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05750" y="3397650"/>
            <a:ext cx="2594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PK-4th Grade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7" name="Google Shape;57;p13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AmiraPose_waving.png"/>
          <p:cNvPicPr preferRelativeResize="0"/>
          <p:nvPr/>
        </p:nvPicPr>
        <p:blipFill rotWithShape="1">
          <a:blip r:embed="rId4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22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3" name="Google Shape;133;p22"/>
          <p:cNvSpPr txBox="1"/>
          <p:nvPr/>
        </p:nvSpPr>
        <p:spPr>
          <a:xfrm>
            <a:off x="2274525" y="1052450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Follow these steps from your teacher: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4" name="Google Shape;134;p22" title="Amirapose_pointing2.png"/>
          <p:cNvPicPr preferRelativeResize="0"/>
          <p:nvPr/>
        </p:nvPicPr>
        <p:blipFill rotWithShape="1">
          <a:blip r:embed="rId4">
            <a:alphaModFix/>
          </a:blip>
          <a:srcRect b="23406" l="22160" r="0" t="0"/>
          <a:stretch/>
        </p:blipFill>
        <p:spPr>
          <a:xfrm>
            <a:off x="0" y="465950"/>
            <a:ext cx="2253301" cy="438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3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40" name="Google Shape;140;p23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23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2" name="Google Shape;142;p23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3"/>
          <p:cNvSpPr txBox="1"/>
          <p:nvPr/>
        </p:nvSpPr>
        <p:spPr>
          <a:xfrm>
            <a:off x="2264375" y="1014000"/>
            <a:ext cx="5973000" cy="9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Once you’re logged in, click me to get started!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Then, click “Let’s do it!”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4" name="Google Shape;144;p23" title="Arrow 1.gif"/>
          <p:cNvPicPr preferRelativeResize="0"/>
          <p:nvPr/>
        </p:nvPicPr>
        <p:blipFill rotWithShape="1">
          <a:blip r:embed="rId5">
            <a:alphaModFix/>
          </a:blip>
          <a:srcRect b="0" l="14075" r="6533" t="0"/>
          <a:stretch/>
        </p:blipFill>
        <p:spPr>
          <a:xfrm>
            <a:off x="3111013" y="1460075"/>
            <a:ext cx="4279723" cy="30320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0000"/>
              </a:srgbClr>
            </a:outerShdw>
          </a:effectLst>
        </p:spPr>
      </p:pic>
      <p:pic>
        <p:nvPicPr>
          <p:cNvPr id="145" name="Google Shape;145;p23" title="AmiraPose_Idle.png"/>
          <p:cNvPicPr preferRelativeResize="0"/>
          <p:nvPr/>
        </p:nvPicPr>
        <p:blipFill rotWithShape="1">
          <a:blip r:embed="rId6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3" title="Assess Deck Slide 10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4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52" name="Google Shape;152;p24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3" name="Google Shape;153;p24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4" name="Google Shape;154;p24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4"/>
          <p:cNvSpPr txBox="1"/>
          <p:nvPr/>
        </p:nvSpPr>
        <p:spPr>
          <a:xfrm>
            <a:off x="2264375" y="1027525"/>
            <a:ext cx="5966100" cy="20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so excited to hear you read!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Before we start, make sure your microphone is on so I can hear you.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If your device asks, click “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Allow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” or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“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Allow while visiting the site.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”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6" name="Google Shape;156;p24" title="Screenshot 2025-07-07 at 12.55.09 PM.png"/>
          <p:cNvPicPr preferRelativeResize="0"/>
          <p:nvPr/>
        </p:nvPicPr>
        <p:blipFill rotWithShape="1">
          <a:blip r:embed="rId5">
            <a:alphaModFix/>
          </a:blip>
          <a:srcRect b="0" l="0" r="0" t="25545"/>
          <a:stretch/>
        </p:blipFill>
        <p:spPr>
          <a:xfrm>
            <a:off x="6885425" y="2281525"/>
            <a:ext cx="2000700" cy="1237800"/>
          </a:xfrm>
          <a:prstGeom prst="roundRect">
            <a:avLst>
              <a:gd fmla="val 1128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57" name="Google Shape;157;p24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311500" y="2469035"/>
            <a:ext cx="1533850" cy="8627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58" name="Google Shape;158;p24" title="Amirapose_excited3.png"/>
          <p:cNvPicPr preferRelativeResize="0"/>
          <p:nvPr/>
        </p:nvPicPr>
        <p:blipFill rotWithShape="1">
          <a:blip r:embed="rId6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4" title="Assess Deck Slide 11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5"/>
          <p:cNvSpPr txBox="1"/>
          <p:nvPr>
            <p:ph type="ctrTitle"/>
          </p:nvPr>
        </p:nvSpPr>
        <p:spPr>
          <a:xfrm>
            <a:off x="318975" y="1626775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Lesson: </a:t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>
                <a:latin typeface="Andika"/>
                <a:ea typeface="Andika"/>
                <a:cs typeface="Andika"/>
                <a:sym typeface="Andika"/>
              </a:rPr>
              <a:t>Getting Ready for the Assessment</a:t>
            </a:r>
            <a:endParaRPr sz="4500"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5" name="Google Shape;165;p25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5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7" name="Google Shape;167;p25" title="Spotpose_reading.png"/>
          <p:cNvPicPr preferRelativeResize="0"/>
          <p:nvPr/>
        </p:nvPicPr>
        <p:blipFill rotWithShape="1">
          <a:blip r:embed="rId4">
            <a:alphaModFix/>
          </a:blip>
          <a:srcRect b="10762" l="36204" r="0" t="0"/>
          <a:stretch/>
        </p:blipFill>
        <p:spPr>
          <a:xfrm flipH="1">
            <a:off x="4877452" y="303375"/>
            <a:ext cx="4266598" cy="484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6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3" name="Google Shape;173;p26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4" name="Google Shape;174;p26"/>
          <p:cNvSpPr txBox="1"/>
          <p:nvPr/>
        </p:nvSpPr>
        <p:spPr>
          <a:xfrm>
            <a:off x="2264375" y="1014000"/>
            <a:ext cx="5973000" cy="23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readers!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Today, I’m going to help you get ready for your assessment.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During the assessment, I might ask you to read a story, say a word, choose an answer, or try something new and fun.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Each time, I’ll tell you what to do and show you how to do it.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5" name="Google Shape;175;p26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6" title="Assess Deck Slide 13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7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2" name="Google Shape;182;p27"/>
          <p:cNvSpPr txBox="1"/>
          <p:nvPr/>
        </p:nvSpPr>
        <p:spPr>
          <a:xfrm>
            <a:off x="2264375" y="1014000"/>
            <a:ext cx="5973000" cy="20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is your chance to show what you know, and I’ll be here to help.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You’ll need to listen closely, follow directions, and try your best.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do you think it’s important to try your best?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83" name="Google Shape;183;p27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84" name="Google Shape;184;p27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7" title="Assess Deck Slide 14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86" name="Google Shape;186;p27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8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2" name="Google Shape;192;p28"/>
          <p:cNvSpPr txBox="1"/>
          <p:nvPr/>
        </p:nvSpPr>
        <p:spPr>
          <a:xfrm>
            <a:off x="2264375" y="993563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Yes!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When you try your best, your teacher and I can see what you know and what you're ready to work on next.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93" name="Google Shape;193;p28" title="Amirapose_excited3.png"/>
          <p:cNvPicPr preferRelativeResize="0"/>
          <p:nvPr/>
        </p:nvPicPr>
        <p:blipFill rotWithShape="1">
          <a:blip r:embed="rId4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8" title="Sparkles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195" name="Google Shape;195;p28" title="Assess Deck Slide 15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388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96" name="Google Shape;196;p28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9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2" name="Google Shape;202;p29"/>
          <p:cNvSpPr txBox="1"/>
          <p:nvPr/>
        </p:nvSpPr>
        <p:spPr>
          <a:xfrm>
            <a:off x="2264375" y="951325"/>
            <a:ext cx="5973000" cy="2691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Let’s start with a rhyme to help us remember what to do: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 me tell you what each part means.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3" name="Google Shape;203;p29"/>
          <p:cNvSpPr txBox="1"/>
          <p:nvPr/>
        </p:nvSpPr>
        <p:spPr>
          <a:xfrm>
            <a:off x="2790775" y="1530475"/>
            <a:ext cx="50298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Listen close.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Take your time.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Try your best and you will shine!</a:t>
            </a:r>
            <a:endParaRPr/>
          </a:p>
        </p:txBody>
      </p:sp>
      <p:pic>
        <p:nvPicPr>
          <p:cNvPr id="204" name="Google Shape;204;p29" title="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2482" y="15249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5" name="Google Shape;205;p29" title="Listen and Try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0888" y="20385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6" name="Google Shape;206;p29" title="Introducing Amira Graphic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40888" y="25552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7" name="Google Shape;207;p29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9" title="Assess Deck Slide 1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09" name="Google Shape;209;p29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0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5" name="Google Shape;215;p30" title="Listen gid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1150" y="1250438"/>
            <a:ext cx="4690642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6" name="Google Shape;216;p30" title="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0007" y="10275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sp>
        <p:nvSpPr>
          <p:cNvPr id="217" name="Google Shape;217;p30"/>
          <p:cNvSpPr/>
          <p:nvPr/>
        </p:nvSpPr>
        <p:spPr>
          <a:xfrm>
            <a:off x="4721675" y="2163525"/>
            <a:ext cx="952500" cy="66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30"/>
          <p:cNvSpPr txBox="1"/>
          <p:nvPr/>
        </p:nvSpPr>
        <p:spPr>
          <a:xfrm>
            <a:off x="2264375" y="1027525"/>
            <a:ext cx="3979800" cy="28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Listen close.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We're going to do a few fun activities together!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I’ll tell you what to do and show you how to do it.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Listen carefully so you know exactly what to do.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9" name="Google Shape;219;p30" title="AmiraPose_Idle.png"/>
          <p:cNvPicPr preferRelativeResize="0"/>
          <p:nvPr/>
        </p:nvPicPr>
        <p:blipFill rotWithShape="1">
          <a:blip r:embed="rId6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0" title="Assess Deck Slide 17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1" name="Google Shape;221;p30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1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7" name="Google Shape;227;p31"/>
          <p:cNvSpPr txBox="1"/>
          <p:nvPr/>
        </p:nvSpPr>
        <p:spPr>
          <a:xfrm>
            <a:off x="2264375" y="1027525"/>
            <a:ext cx="3756000" cy="261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Take your time.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Go slow and listen carefully.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helps you follow the directions and do your best work!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Remember to use a loud and proud voice.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8" name="Google Shape;228;p31" title="Speaking Gif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5275" y="1250438"/>
            <a:ext cx="4700083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9" name="Google Shape;229;p31" title="Listen and Try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8413" y="10275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30" name="Google Shape;230;p31" title="Amirapose_taponwatch3.png"/>
          <p:cNvPicPr preferRelativeResize="0"/>
          <p:nvPr/>
        </p:nvPicPr>
        <p:blipFill rotWithShape="1">
          <a:blip r:embed="rId6">
            <a:alphaModFix/>
          </a:blip>
          <a:srcRect b="25428" l="0" r="28021" t="0"/>
          <a:stretch/>
        </p:blipFill>
        <p:spPr>
          <a:xfrm flipH="1">
            <a:off x="0" y="454700"/>
            <a:ext cx="1744575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1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32" name="Google Shape;232;p31" title="Assess Deck Slide 18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5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ctrTitle"/>
          </p:nvPr>
        </p:nvSpPr>
        <p:spPr>
          <a:xfrm>
            <a:off x="3057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Contents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734900" y="1314000"/>
            <a:ext cx="4073400" cy="25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How to Use this Deck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tips for preparing, presenting, and personalizing the lessons.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Getting Started: Meet Amira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to know who Amira is and how she helps readers.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Getting Started: Logging In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school's specific login steps (e.g., Clever, ClassLink, or direct link).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6"/>
              </a:rPr>
              <a:t>Lesson: Getting Ready for the Assessment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100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Learn how to show Amira your best reading skills during the assessment.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66" name="Google Shape;66;p14" title="Asset 3@4x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2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8" name="Google Shape;238;p32"/>
          <p:cNvSpPr txBox="1"/>
          <p:nvPr/>
        </p:nvSpPr>
        <p:spPr>
          <a:xfrm>
            <a:off x="2264375" y="1027525"/>
            <a:ext cx="3933900" cy="20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Try your best and you will shine!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If something feels tricky, just give it a try.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helps me and your teacher know how to help you.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39" name="Google Shape;239;p32" title="Try Your Best Star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6900" y="1250438"/>
            <a:ext cx="4690642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40" name="Google Shape;240;p32" title="Introducing Amira Graphics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62238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41" name="Google Shape;241;p32" title="Amirapose_excited3.png"/>
          <p:cNvPicPr preferRelativeResize="0"/>
          <p:nvPr/>
        </p:nvPicPr>
        <p:blipFill rotWithShape="1">
          <a:blip r:embed="rId6">
            <a:alphaModFix/>
          </a:blip>
          <a:srcRect b="20166" l="19935" r="0" t="0"/>
          <a:stretch/>
        </p:blipFill>
        <p:spPr>
          <a:xfrm>
            <a:off x="0" y="303750"/>
            <a:ext cx="2238026" cy="4559027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2"/>
          <p:cNvSpPr txBox="1"/>
          <p:nvPr/>
        </p:nvSpPr>
        <p:spPr>
          <a:xfrm>
            <a:off x="562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43" name="Google Shape;243;p32" title="Assess Deck Slide 19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3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9" name="Google Shape;249;p33"/>
          <p:cNvSpPr txBox="1"/>
          <p:nvPr/>
        </p:nvSpPr>
        <p:spPr>
          <a:xfrm>
            <a:off x="2239075" y="1027525"/>
            <a:ext cx="5998200" cy="118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 have a feeling my dog Spot will love this rhyme. Let’s sing it to him! Ready, set, 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20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grpSp>
        <p:nvGrpSpPr>
          <p:cNvPr id="250" name="Google Shape;250;p33"/>
          <p:cNvGrpSpPr/>
          <p:nvPr/>
        </p:nvGrpSpPr>
        <p:grpSpPr>
          <a:xfrm>
            <a:off x="2337613" y="1823263"/>
            <a:ext cx="5479688" cy="1450985"/>
            <a:chOff x="2346238" y="1649313"/>
            <a:chExt cx="5479688" cy="1450985"/>
          </a:xfrm>
        </p:grpSpPr>
        <p:sp>
          <p:nvSpPr>
            <p:cNvPr id="251" name="Google Shape;251;p33"/>
            <p:cNvSpPr txBox="1"/>
            <p:nvPr/>
          </p:nvSpPr>
          <p:spPr>
            <a:xfrm>
              <a:off x="2796125" y="1654875"/>
              <a:ext cx="5029800" cy="143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Listen close.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Take your time.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Try your best and you will shine!</a:t>
              </a:r>
              <a:endParaRPr/>
            </a:p>
          </p:txBody>
        </p:sp>
        <p:pic>
          <p:nvPicPr>
            <p:cNvPr id="252" name="Google Shape;252;p33" title="2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47832" y="1649313"/>
              <a:ext cx="417454" cy="4174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253" name="Google Shape;253;p33" title="Listen and Try (4)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46238" y="2162913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254" name="Google Shape;254;p33" title="Introducing Amira Graphics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346238" y="2679675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255" name="Google Shape;255;p33" title="Amirapose_surprised.png"/>
          <p:cNvPicPr preferRelativeResize="0"/>
          <p:nvPr/>
        </p:nvPicPr>
        <p:blipFill rotWithShape="1">
          <a:blip r:embed="rId7">
            <a:alphaModFix/>
          </a:blip>
          <a:srcRect b="25882" l="29493" r="0" t="0"/>
          <a:stretch/>
        </p:blipFill>
        <p:spPr>
          <a:xfrm>
            <a:off x="-8000" y="455525"/>
            <a:ext cx="2284399" cy="4402524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3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57" name="Google Shape;257;p33" title="skeleton-sit.png"/>
          <p:cNvPicPr preferRelativeResize="0"/>
          <p:nvPr/>
        </p:nvPicPr>
        <p:blipFill rotWithShape="1">
          <a:blip r:embed="rId8">
            <a:alphaModFix/>
          </a:blip>
          <a:srcRect b="10762" l="49847" r="0" t="0"/>
          <a:stretch/>
        </p:blipFill>
        <p:spPr>
          <a:xfrm flipH="1">
            <a:off x="7918180" y="3104425"/>
            <a:ext cx="1225820" cy="17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3" title="Assess Deck Slide 20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9424" y="4194398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4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4" name="Google Shape;264;p34"/>
          <p:cNvSpPr txBox="1"/>
          <p:nvPr/>
        </p:nvSpPr>
        <p:spPr>
          <a:xfrm>
            <a:off x="2264375" y="1000575"/>
            <a:ext cx="5973000" cy="324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was fun! Now let’s reflect on what you learned.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Try talking about these questions with your class: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is it important to listen to Amira’s directions?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kinds of things might Amira ask you to do?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is it important to try your best, even when it’s hard?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should you do if you’re stuck?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200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5" name="Google Shape;265;p34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6" name="Google Shape;266;p34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34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8" name="Google Shape;268;p34" title="Assess Deck Slide 21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5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4" name="Google Shape;274;p35"/>
          <p:cNvSpPr txBox="1"/>
          <p:nvPr/>
        </p:nvSpPr>
        <p:spPr>
          <a:xfrm>
            <a:off x="2264375" y="1000575"/>
            <a:ext cx="5973000" cy="310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Remember: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You’re ready to go! I’m listening and cheering you on.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Let’s get this reading party started!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5" name="Google Shape;275;p35"/>
          <p:cNvSpPr txBox="1"/>
          <p:nvPr/>
        </p:nvSpPr>
        <p:spPr>
          <a:xfrm>
            <a:off x="2808175" y="1522775"/>
            <a:ext cx="50298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Listen close.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Take your time.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Try your best and you will shine!</a:t>
            </a:r>
            <a:endParaRPr/>
          </a:p>
        </p:txBody>
      </p:sp>
      <p:pic>
        <p:nvPicPr>
          <p:cNvPr id="276" name="Google Shape;276;p35" title="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9882" y="15172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77" name="Google Shape;277;p35" title="Listen and Try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8288" y="20308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78" name="Google Shape;278;p35" title="Introducing Amira Graphic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8288" y="25475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79" name="Google Shape;279;p35" title="Amirapose_thumbsup.png"/>
          <p:cNvPicPr preferRelativeResize="0"/>
          <p:nvPr/>
        </p:nvPicPr>
        <p:blipFill rotWithShape="1">
          <a:blip r:embed="rId7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5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Getting Ready for the Assessment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81" name="Google Shape;281;p35" title="Assess Deck Slide 22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36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305750" y="1745850"/>
            <a:ext cx="40146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How to Use 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This Deck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4665850" y="426700"/>
            <a:ext cx="4014600" cy="456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Before Presenting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Font typeface="Andika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Preview all slides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through the full presentation to get familiar with the lesson flow and student-facing content.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login info: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Update the login slides with your school’s platform, devices, and access pathway.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Prepare the rhymes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The lesson has a short rhyme to help students remember what to do. Practice chanting it aloud before teaching.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During the Lesson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Click through and read aloud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the slides aloud to students, or click the audio icon* to hear Amira narrate each one.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Ask questions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Use the questions embedded in the slides to prompt discussion and reflection.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 behaviors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Show students what successful reading with Amira looks and sounds like.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*</a:t>
            </a: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Animations &amp; audio may lose functionality in .ppt format.</a:t>
            </a:r>
            <a:endParaRPr sz="11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74" name="Google Shape;74;p15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ctrTitle"/>
          </p:nvPr>
        </p:nvSpPr>
        <p:spPr>
          <a:xfrm>
            <a:off x="305750" y="1745850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0" name="Google Shape;80;p16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2264375" y="1014000"/>
            <a:ext cx="5973000" cy="17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there, readers!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Amira. I’m so excited to read with you.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You’re going to complete a few different activities with me. I can’t wait!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0" name="Google Shape;90;p17" title="Amirapose_pointing.png"/>
          <p:cNvPicPr preferRelativeResize="0"/>
          <p:nvPr/>
        </p:nvPicPr>
        <p:blipFill rotWithShape="1">
          <a:blip r:embed="rId4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 title="Assess Deck Slide 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2" name="Google Shape;92;p17"/>
          <p:cNvSpPr txBox="1"/>
          <p:nvPr/>
        </p:nvSpPr>
        <p:spPr>
          <a:xfrm>
            <a:off x="706625" y="4261450"/>
            <a:ext cx="2865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900">
                <a:solidFill>
                  <a:srgbClr val="FFFFFF"/>
                </a:solidFill>
                <a:latin typeface="Andika"/>
                <a:ea typeface="Andika"/>
                <a:cs typeface="Andika"/>
                <a:sym typeface="Andika"/>
              </a:rPr>
              <a:t>&lt;- Click to hear Amira read this slide.</a:t>
            </a:r>
            <a:endParaRPr b="1" sz="900">
              <a:solidFill>
                <a:srgbClr val="FFFFFF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8" name="Google Shape;98;p18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2264375" y="1014000"/>
            <a:ext cx="5973000" cy="179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Watch this video to learn more about me and what we’ll be doing together.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00" name="Google Shape;100;p18" title="Amirapose_pointing.png"/>
          <p:cNvPicPr preferRelativeResize="0"/>
          <p:nvPr/>
        </p:nvPicPr>
        <p:blipFill rotWithShape="1">
          <a:blip r:embed="rId4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8" title="Assess Deck Slide 6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9" title="ASSESS | Introducing Amira | Student Prep Vide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type="ctrTitle"/>
          </p:nvPr>
        </p:nvSpPr>
        <p:spPr>
          <a:xfrm>
            <a:off x="305750" y="1745850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2" name="Google Shape;112;p20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0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20" title="Amirapose_excited3.png"/>
          <p:cNvPicPr preferRelativeResize="0"/>
          <p:nvPr/>
        </p:nvPicPr>
        <p:blipFill rotWithShape="1">
          <a:blip r:embed="rId4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1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20" name="Google Shape;120;p21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1" name="Google Shape;121;p21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2" name="Google Shape;122;p21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3" name="Google Shape;123;p21" title="Log In Laptop.png"/>
          <p:cNvPicPr preferRelativeResize="0"/>
          <p:nvPr/>
        </p:nvPicPr>
        <p:blipFill rotWithShape="1">
          <a:blip r:embed="rId5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1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Let me show you how to log in!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5" name="Google Shape;125;p21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